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 id="2147483763" r:id="rId4"/>
    <p:sldMasterId id="2147483771" r:id="rId5"/>
  </p:sldMasterIdLst>
  <p:notesMasterIdLst>
    <p:notesMasterId r:id="rId15"/>
  </p:notesMasterIdLst>
  <p:sldIdLst>
    <p:sldId id="257" r:id="rId6"/>
    <p:sldId id="270" r:id="rId7"/>
    <p:sldId id="259" r:id="rId8"/>
    <p:sldId id="271" r:id="rId9"/>
    <p:sldId id="272" r:id="rId10"/>
    <p:sldId id="273" r:id="rId11"/>
    <p:sldId id="274" r:id="rId12"/>
    <p:sldId id="275"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FED19-D054-4641-8622-160587D64AA4}" type="slidenum">
              <a:rPr lang="en-US" smtClean="0"/>
              <a:t>1</a:t>
            </a:fld>
            <a:endParaRPr lang="en-US"/>
          </a:p>
        </p:txBody>
      </p:sp>
    </p:spTree>
    <p:extLst>
      <p:ext uri="{BB962C8B-B14F-4D97-AF65-F5344CB8AC3E}">
        <p14:creationId xmlns:p14="http://schemas.microsoft.com/office/powerpoint/2010/main" val="109905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FED19-D054-4641-8622-160587D64AA4}" type="slidenum">
              <a:rPr lang="en-US" smtClean="0"/>
              <a:t>2</a:t>
            </a:fld>
            <a:endParaRPr lang="en-US"/>
          </a:p>
        </p:txBody>
      </p:sp>
    </p:spTree>
    <p:extLst>
      <p:ext uri="{BB962C8B-B14F-4D97-AF65-F5344CB8AC3E}">
        <p14:creationId xmlns:p14="http://schemas.microsoft.com/office/powerpoint/2010/main" val="40205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97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2878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48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52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72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dirty="0"/>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225">
              <a:defRPr/>
            </a:pPr>
            <a:fld id="{675909FA-3F91-0646-A6A8-60C236B90508}" type="slidenum">
              <a:rPr lang="en-US" smtClean="0"/>
              <a:pPr defTabSz="914225">
                <a:defRPr/>
              </a:pPr>
              <a:t>‹#›</a:t>
            </a:fld>
            <a:endParaRPr lang="en-US" dirty="0"/>
          </a:p>
        </p:txBody>
      </p:sp>
    </p:spTree>
    <p:extLst>
      <p:ext uri="{BB962C8B-B14F-4D97-AF65-F5344CB8AC3E}">
        <p14:creationId xmlns:p14="http://schemas.microsoft.com/office/powerpoint/2010/main" val="15624689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720041131"/>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dirty="0"/>
              <a:t>Microsoft Confidential</a:t>
            </a:r>
          </a:p>
        </p:txBody>
      </p:sp>
      <p:sp>
        <p:nvSpPr>
          <p:cNvPr id="4" name="Slide Number Placeholder 3"/>
          <p:cNvSpPr>
            <a:spLocks noGrp="1"/>
          </p:cNvSpPr>
          <p:nvPr>
            <p:ph type="sldNum" sz="quarter" idx="11"/>
          </p:nvPr>
        </p:nvSpPr>
        <p:spPr/>
        <p:txBody>
          <a:bodyPr/>
          <a:lstStyle/>
          <a:p>
            <a:pPr defTabSz="913165" fontAlgn="base">
              <a:spcBef>
                <a:spcPct val="0"/>
              </a:spcBef>
              <a:spcAft>
                <a:spcPct val="0"/>
              </a:spcAft>
              <a:defRPr/>
            </a:pPr>
            <a:fld id="{83758903-653A-7442-ACA2-36E6579F0BEB}" type="slidenum">
              <a:rPr lang="en-US" smtClean="0">
                <a:ea typeface="ＭＳ Ｐゴシック" charset="0"/>
              </a:rPr>
              <a:pPr defTabSz="913165" fontAlgn="base">
                <a:spcBef>
                  <a:spcPct val="0"/>
                </a:spcBef>
                <a:spcAft>
                  <a:spcPct val="0"/>
                </a:spcAft>
                <a:defRPr/>
              </a:pPr>
              <a:t>‹#›</a:t>
            </a:fld>
            <a:endParaRPr lang="en-US" dirty="0">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466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040794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991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C425F056-465B-9846-A958-8221F07CC566}" type="datetime1">
              <a:rPr lang="en-US" smtClean="0">
                <a:solidFill>
                  <a:srgbClr val="FFFFFF"/>
                </a:solidFill>
              </a:rPr>
              <a:pPr/>
              <a:t>11/8/2017</a:t>
            </a:fld>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solidFill>
                  <a:srgbClr val="FFFFFF"/>
                </a:solidFill>
              </a:rPr>
              <a:pPr/>
              <a:t>‹#›</a:t>
            </a:fld>
            <a:endParaRPr lang="en-US" dirty="0">
              <a:solidFill>
                <a:srgbClr val="FFFFFF"/>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chemeClr val="tx1"/>
                </a:solidFill>
                <a:latin typeface="+mn-lt"/>
              </a:defRPr>
            </a:lvl1pPr>
          </a:lstStyle>
          <a:p>
            <a:pPr lvl="0"/>
            <a:r>
              <a:rPr lang="en-US" dirty="0"/>
              <a:t>Click to edit slide content</a:t>
            </a:r>
          </a:p>
        </p:txBody>
      </p:sp>
    </p:spTree>
    <p:extLst>
      <p:ext uri="{BB962C8B-B14F-4D97-AF65-F5344CB8AC3E}">
        <p14:creationId xmlns:p14="http://schemas.microsoft.com/office/powerpoint/2010/main" val="34172389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29165567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0670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07071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516919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63793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382788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7608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95474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11047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84701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8603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85941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622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1586820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4592016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424172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991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06221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88676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5101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51115" y="1686985"/>
            <a:ext cx="10515600" cy="1325033"/>
          </a:xfrm>
        </p:spPr>
        <p:txBody>
          <a:bodyPr/>
          <a:lstStyle/>
          <a:p>
            <a:r>
              <a:rPr lang="en-US"/>
              <a:t>Click to edit Master title style</a:t>
            </a:r>
          </a:p>
        </p:txBody>
      </p:sp>
      <p:sp>
        <p:nvSpPr>
          <p:cNvPr id="12" name="Text Placeholder 11"/>
          <p:cNvSpPr>
            <a:spLocks noGrp="1"/>
          </p:cNvSpPr>
          <p:nvPr>
            <p:ph type="body" sz="quarter" idx="10" hasCustomPrompt="1"/>
          </p:nvPr>
        </p:nvSpPr>
        <p:spPr>
          <a:xfrm>
            <a:off x="751418" y="3831169"/>
            <a:ext cx="10515600" cy="769861"/>
          </a:xfrm>
        </p:spPr>
        <p:txBody>
          <a:bodyPr>
            <a:normAutofit/>
          </a:bodyPr>
          <a:lstStyle>
            <a:lvl1pPr marL="0" indent="0">
              <a:buNone/>
              <a:defRPr sz="2666"/>
            </a:lvl1pPr>
          </a:lstStyle>
          <a:p>
            <a:pPr lvl="0"/>
            <a:r>
              <a:rPr lang="en-US" dirty="0"/>
              <a:t>Click to add author</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0971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11/8/2017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dirty="0"/>
              <a:t>Microsoft Confidential</a:t>
            </a:r>
          </a:p>
        </p:txBody>
      </p:sp>
      <p:sp>
        <p:nvSpPr>
          <p:cNvPr id="5" name="Slide Number Placeholder 3"/>
          <p:cNvSpPr>
            <a:spLocks noGrp="1"/>
          </p:cNvSpPr>
          <p:nvPr>
            <p:ph type="sldNum" sz="quarter" idx="15"/>
          </p:nvPr>
        </p:nvSpPr>
        <p:spPr/>
        <p:txBody>
          <a:bodyPr/>
          <a:lstStyle>
            <a:lvl1pPr>
              <a:defRPr/>
            </a:lvl1pPr>
          </a:lstStyle>
          <a:p>
            <a:pPr defTabSz="914225">
              <a:defRPr/>
            </a:pPr>
            <a:fld id="{6052FC3A-E1BD-E54F-9A48-71EBDEF00552}" type="slidenum">
              <a:rPr lang="en-US" smtClean="0"/>
              <a:pPr defTabSz="914225">
                <a:defRPr/>
              </a:pPr>
              <a:t>‹#›</a:t>
            </a:fld>
            <a:endParaRPr lang="en-US" dirty="0"/>
          </a:p>
        </p:txBody>
      </p:sp>
    </p:spTree>
    <p:extLst>
      <p:ext uri="{BB962C8B-B14F-4D97-AF65-F5344CB8AC3E}">
        <p14:creationId xmlns:p14="http://schemas.microsoft.com/office/powerpoint/2010/main" val="15549195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3.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19.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7"/>
            <a:ext cx="3859607" cy="133860"/>
          </a:xfrm>
          <a:prstGeom prst="rect">
            <a:avLst/>
          </a:prstGeom>
        </p:spPr>
        <p:txBody>
          <a:bodyPr vert="horz" lIns="0" tIns="0" rIns="91440" bIns="0" rtlCol="0" anchor="ctr"/>
          <a:lstStyle>
            <a:lvl1pPr marL="0" algn="l" defTabSz="91402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5" fontAlgn="base">
              <a:spcBef>
                <a:spcPct val="0"/>
              </a:spcBef>
              <a:spcAft>
                <a:spcPct val="0"/>
              </a:spcAft>
              <a:defRPr/>
            </a:pPr>
            <a:fld id="{83758903-653A-7442-ACA2-36E6579F0BEB}" type="slidenum">
              <a:rPr lang="en-US" smtClean="0">
                <a:ea typeface="ＭＳ Ｐゴシック" charset="0"/>
              </a:rPr>
              <a:pPr defTabSz="913165"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8306383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Lst>
  <p:transition>
    <p:fade/>
  </p:transition>
  <p:txStyles>
    <p:titleStyle>
      <a:lvl1pPr algn="l" defTabSz="913165"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53"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78"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10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9" indent="-336019" algn="l" defTabSz="91316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9" indent="-236457" algn="l" defTabSz="91316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47" indent="-224014" algn="l" defTabSz="91316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59"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2"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7"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0"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6"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3"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9" algn="l" defTabSz="914027" rtl="0" eaLnBrk="1" latinLnBrk="0" hangingPunct="1">
        <a:defRPr sz="1765" kern="1200">
          <a:solidFill>
            <a:schemeClr val="tx1"/>
          </a:solidFill>
          <a:latin typeface="+mn-lt"/>
          <a:ea typeface="+mn-ea"/>
          <a:cs typeface="+mn-cs"/>
        </a:defRPr>
      </a:lvl6pPr>
      <a:lvl7pPr marL="2742080"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729492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41.png"/><Relationship Id="rId20" Type="http://schemas.openxmlformats.org/officeDocument/2006/relationships/image" Target="../media/image45.emf"/><Relationship Id="rId1" Type="http://schemas.openxmlformats.org/officeDocument/2006/relationships/slideLayout" Target="../slideLayouts/slideLayout101.xml"/><Relationship Id="rId6" Type="http://schemas.openxmlformats.org/officeDocument/2006/relationships/image" Target="../media/image27.emf"/><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emf"/><Relationship Id="rId27"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3.emf"/><Relationship Id="rId3" Type="http://schemas.openxmlformats.org/officeDocument/2006/relationships/image" Target="../media/image28.emf"/><Relationship Id="rId7" Type="http://schemas.openxmlformats.org/officeDocument/2006/relationships/image" Target="../media/image53.emf"/><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101.xml"/><Relationship Id="rId6" Type="http://schemas.openxmlformats.org/officeDocument/2006/relationships/image" Target="../media/image30.png"/><Relationship Id="rId11" Type="http://schemas.openxmlformats.org/officeDocument/2006/relationships/image" Target="../media/image57.emf"/><Relationship Id="rId5" Type="http://schemas.openxmlformats.org/officeDocument/2006/relationships/image" Target="../media/image27.emf"/><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4.emf"/><Relationship Id="rId4" Type="http://schemas.openxmlformats.org/officeDocument/2006/relationships/image" Target="../media/image31.png"/><Relationship Id="rId9" Type="http://schemas.openxmlformats.org/officeDocument/2006/relationships/image" Target="../media/image55.emf"/><Relationship Id="rId1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8.emf"/><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01.xml"/><Relationship Id="rId6" Type="http://schemas.openxmlformats.org/officeDocument/2006/relationships/image" Target="../media/image30.png"/><Relationship Id="rId5" Type="http://schemas.openxmlformats.org/officeDocument/2006/relationships/image" Target="../media/image27.emf"/><Relationship Id="rId10" Type="http://schemas.openxmlformats.org/officeDocument/2006/relationships/image" Target="../media/image46.emf"/><Relationship Id="rId4" Type="http://schemas.openxmlformats.org/officeDocument/2006/relationships/image" Target="../media/image31.png"/><Relationship Id="rId9" Type="http://schemas.openxmlformats.org/officeDocument/2006/relationships/image" Target="../media/image57.emf"/></Relationships>
</file>

<file path=ppt/slides/_rels/slide7.xml.rels><?xml version="1.0" encoding="UTF-8" standalone="yes"?>
<Relationships xmlns="http://schemas.openxmlformats.org/package/2006/relationships"><Relationship Id="rId8" Type="http://schemas.openxmlformats.org/officeDocument/2006/relationships/image" Target="../media/image68.tiff"/><Relationship Id="rId13" Type="http://schemas.openxmlformats.org/officeDocument/2006/relationships/image" Target="../media/image73.png"/><Relationship Id="rId18" Type="http://schemas.openxmlformats.org/officeDocument/2006/relationships/image" Target="../media/image36.png"/><Relationship Id="rId3" Type="http://schemas.openxmlformats.org/officeDocument/2006/relationships/image" Target="../media/image28.emf"/><Relationship Id="rId7" Type="http://schemas.openxmlformats.org/officeDocument/2006/relationships/image" Target="../media/image67.tiff"/><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7.xml"/><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101.xml"/><Relationship Id="rId6" Type="http://schemas.openxmlformats.org/officeDocument/2006/relationships/image" Target="../media/image27.emf"/><Relationship Id="rId11" Type="http://schemas.openxmlformats.org/officeDocument/2006/relationships/image" Target="../media/image71.png"/><Relationship Id="rId5" Type="http://schemas.openxmlformats.org/officeDocument/2006/relationships/image" Target="../media/image31.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69.tiff"/><Relationship Id="rId1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114.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26" name="Group 25"/>
          <p:cNvGrpSpPr/>
          <p:nvPr/>
        </p:nvGrpSpPr>
        <p:grpSpPr>
          <a:xfrm>
            <a:off x="5807825" y="5084628"/>
            <a:ext cx="2582671" cy="893085"/>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FUNCTIONS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lvl="0" algn="ctr" defTabSz="896030">
                <a:lnSpc>
                  <a:spcPts val="1500"/>
                </a:lnSpc>
                <a:defRPr/>
              </a:pPr>
              <a:r>
                <a:rPr lang="en-US" sz="1400" kern="0" dirty="0">
                  <a:solidFill>
                    <a:srgbClr val="FFFFFF"/>
                  </a:solidFill>
                  <a:latin typeface="Segoe UI Light"/>
                </a:rPr>
                <a:t>Build apps faster with a </a:t>
              </a:r>
              <a:r>
                <a:rPr lang="en-US" sz="1400" kern="0" dirty="0" err="1">
                  <a:solidFill>
                    <a:srgbClr val="FFFFFF"/>
                  </a:solidFill>
                  <a:latin typeface="Segoe UI Light"/>
                </a:rPr>
                <a:t>serverless</a:t>
              </a:r>
              <a:r>
                <a:rPr lang="en-US" sz="1400" kern="0" dirty="0">
                  <a:solidFill>
                    <a:srgbClr val="FFFFFF"/>
                  </a:solidFill>
                  <a:latin typeface="Segoe UI Light"/>
                </a:rPr>
                <a:t> architecture</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5"/>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0" name="Picture 6">
            <a:extLst>
              <a:ext uri="{FF2B5EF4-FFF2-40B4-BE49-F238E27FC236}">
                <a16:creationId xmlns:a16="http://schemas.microsoft.com/office/drawing/2014/main" id="{FFE550C8-5907-4702-BBC6-D08BC33C0F4B}"/>
              </a:ext>
            </a:extLst>
          </p:cNvPr>
          <p:cNvPicPr>
            <a:picLocks noChangeAspect="1"/>
          </p:cNvPicPr>
          <p:nvPr/>
        </p:nvPicPr>
        <p:blipFill>
          <a:blip r:embed="rId7">
            <a:biLevel thresh="25000"/>
          </a:blip>
          <a:stretch>
            <a:fillRect/>
          </a:stretch>
        </p:blipFill>
        <p:spPr>
          <a:xfrm>
            <a:off x="6648047" y="4125609"/>
            <a:ext cx="902226" cy="796186"/>
          </a:xfrm>
          <a:prstGeom prst="rect">
            <a:avLst/>
          </a:prstGeom>
        </p:spPr>
      </p:pic>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9" name="Rectangle 38"/>
          <p:cNvSpPr/>
          <p:nvPr/>
        </p:nvSpPr>
        <p:spPr bwMode="auto">
          <a:xfrm>
            <a:off x="4024994" y="193641"/>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 name="Rectangle 5"/>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8" name="Rectangle 7"/>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10" name="Rectangle 9"/>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pic>
        <p:nvPicPr>
          <p:cNvPr id="32" name="Picture 3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36" name="TextBox 35"/>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sp>
        <p:nvSpPr>
          <p:cNvPr id="37" name="TextBox 36"/>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4">
            <a:biLevel thresh="25000"/>
          </a:blip>
          <a:stretch>
            <a:fillRect/>
          </a:stretch>
        </p:blipFill>
        <p:spPr>
          <a:xfrm>
            <a:off x="4199448" y="3673076"/>
            <a:ext cx="902226" cy="796186"/>
          </a:xfrm>
          <a:prstGeom prst="rect">
            <a:avLst/>
          </a:prstGeom>
        </p:spPr>
      </p:pic>
      <p:sp>
        <p:nvSpPr>
          <p:cNvPr id="41" name="TextBox 40"/>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pic>
        <p:nvPicPr>
          <p:cNvPr id="43" name="Picture 42"/>
          <p:cNvPicPr>
            <a:picLocks noChangeAspect="1"/>
          </p:cNvPicPr>
          <p:nvPr/>
        </p:nvPicPr>
        <p:blipFill>
          <a:blip r:embed="rId5"/>
          <a:stretch>
            <a:fillRect/>
          </a:stretch>
        </p:blipFill>
        <p:spPr>
          <a:xfrm>
            <a:off x="4248919" y="2684403"/>
            <a:ext cx="669230" cy="631819"/>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pic>
        <p:nvPicPr>
          <p:cNvPr id="3" name="Picture 2"/>
          <p:cNvPicPr>
            <a:picLocks noChangeAspect="1"/>
          </p:cNvPicPr>
          <p:nvPr/>
        </p:nvPicPr>
        <p:blipFill>
          <a:blip r:embed="rId7"/>
          <a:stretch>
            <a:fillRect/>
          </a:stretch>
        </p:blipFill>
        <p:spPr>
          <a:xfrm>
            <a:off x="7610104" y="4017965"/>
            <a:ext cx="770816" cy="792153"/>
          </a:xfrm>
          <a:prstGeom prst="rect">
            <a:avLst/>
          </a:prstGeom>
        </p:spPr>
      </p:pic>
      <p:pic>
        <p:nvPicPr>
          <p:cNvPr id="15" name="Picture 14"/>
          <p:cNvPicPr>
            <a:picLocks noChangeAspect="1"/>
          </p:cNvPicPr>
          <p:nvPr/>
        </p:nvPicPr>
        <p:blipFill>
          <a:blip r:embed="rId8"/>
          <a:stretch>
            <a:fillRect/>
          </a:stretch>
        </p:blipFill>
        <p:spPr>
          <a:xfrm>
            <a:off x="6571468" y="4003778"/>
            <a:ext cx="768357" cy="581756"/>
          </a:xfrm>
          <a:prstGeom prst="rect">
            <a:avLst/>
          </a:prstGeom>
        </p:spPr>
      </p:pic>
      <p:pic>
        <p:nvPicPr>
          <p:cNvPr id="34" name="Picture 33"/>
          <p:cNvPicPr>
            <a:picLocks noChangeAspect="1"/>
          </p:cNvPicPr>
          <p:nvPr/>
        </p:nvPicPr>
        <p:blipFill>
          <a:blip r:embed="rId9"/>
          <a:stretch>
            <a:fillRect/>
          </a:stretch>
        </p:blipFill>
        <p:spPr>
          <a:xfrm>
            <a:off x="8651199" y="4009619"/>
            <a:ext cx="462610" cy="859134"/>
          </a:xfrm>
          <a:prstGeom prst="rect">
            <a:avLst/>
          </a:prstGeom>
        </p:spPr>
      </p:pic>
      <p:pic>
        <p:nvPicPr>
          <p:cNvPr id="45" name="Picture 44"/>
          <p:cNvPicPr>
            <a:picLocks noChangeAspect="1"/>
          </p:cNvPicPr>
          <p:nvPr/>
        </p:nvPicPr>
        <p:blipFill>
          <a:blip r:embed="rId10"/>
          <a:stretch>
            <a:fillRect/>
          </a:stretch>
        </p:blipFill>
        <p:spPr>
          <a:xfrm>
            <a:off x="9384089" y="4128512"/>
            <a:ext cx="664904" cy="740240"/>
          </a:xfrm>
          <a:prstGeom prst="rect">
            <a:avLst/>
          </a:prstGeom>
        </p:spPr>
      </p:pic>
      <p:pic>
        <p:nvPicPr>
          <p:cNvPr id="46" name="Picture 45"/>
          <p:cNvPicPr>
            <a:picLocks noChangeAspect="1"/>
          </p:cNvPicPr>
          <p:nvPr/>
        </p:nvPicPr>
        <p:blipFill>
          <a:blip r:embed="rId11"/>
          <a:stretch>
            <a:fillRect/>
          </a:stretch>
        </p:blipFill>
        <p:spPr>
          <a:xfrm>
            <a:off x="10522182" y="4426283"/>
            <a:ext cx="1098343" cy="556123"/>
          </a:xfrm>
          <a:prstGeom prst="rect">
            <a:avLst/>
          </a:prstGeom>
        </p:spPr>
      </p:pic>
      <p:sp>
        <p:nvSpPr>
          <p:cNvPr id="48" name="TextBox 47"/>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16" y="5223132"/>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2"/>
          <a:stretch>
            <a:fillRect/>
          </a:stretch>
        </p:blipFill>
        <p:spPr>
          <a:xfrm>
            <a:off x="6608595" y="2472949"/>
            <a:ext cx="537778" cy="537778"/>
          </a:xfrm>
          <a:prstGeom prst="rect">
            <a:avLst/>
          </a:prstGeom>
        </p:spPr>
      </p:pic>
      <p:pic>
        <p:nvPicPr>
          <p:cNvPr id="40" name="Picture 39"/>
          <p:cNvPicPr>
            <a:picLocks noChangeAspect="1"/>
          </p:cNvPicPr>
          <p:nvPr/>
        </p:nvPicPr>
        <p:blipFill>
          <a:blip r:embed="rId13"/>
          <a:stretch>
            <a:fillRect/>
          </a:stretch>
        </p:blipFill>
        <p:spPr>
          <a:xfrm>
            <a:off x="7323372" y="2472949"/>
            <a:ext cx="537778" cy="537778"/>
          </a:xfrm>
          <a:prstGeom prst="rect">
            <a:avLst/>
          </a:prstGeom>
        </p:spPr>
      </p:pic>
      <p:sp>
        <p:nvSpPr>
          <p:cNvPr id="55" name="TextBox 54"/>
          <p:cNvSpPr txBox="1"/>
          <p:nvPr/>
        </p:nvSpPr>
        <p:spPr>
          <a:xfrm>
            <a:off x="6527330" y="3118433"/>
            <a:ext cx="70030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Umbraco</a:t>
            </a:r>
          </a:p>
        </p:txBody>
      </p:sp>
      <p:sp>
        <p:nvSpPr>
          <p:cNvPr id="56" name="TextBox 55"/>
          <p:cNvSpPr txBox="1"/>
          <p:nvPr/>
        </p:nvSpPr>
        <p:spPr>
          <a:xfrm>
            <a:off x="7280961" y="3118433"/>
            <a:ext cx="63940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Orchard</a:t>
            </a:r>
          </a:p>
        </p:txBody>
      </p:sp>
      <p:pic>
        <p:nvPicPr>
          <p:cNvPr id="47" name="Picture 46"/>
          <p:cNvPicPr>
            <a:picLocks noChangeAspect="1"/>
          </p:cNvPicPr>
          <p:nvPr/>
        </p:nvPicPr>
        <p:blipFill>
          <a:blip r:embed="rId14"/>
          <a:stretch>
            <a:fillRect/>
          </a:stretch>
        </p:blipFill>
        <p:spPr>
          <a:xfrm>
            <a:off x="8038150" y="2591685"/>
            <a:ext cx="667356" cy="300309"/>
          </a:xfrm>
          <a:prstGeom prst="rect">
            <a:avLst/>
          </a:prstGeom>
        </p:spPr>
      </p:pic>
      <p:sp>
        <p:nvSpPr>
          <p:cNvPr id="57" name="TextBox 56"/>
          <p:cNvSpPr txBox="1"/>
          <p:nvPr/>
        </p:nvSpPr>
        <p:spPr>
          <a:xfrm>
            <a:off x="8019296" y="3118433"/>
            <a:ext cx="690693"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Episerver</a:t>
            </a:r>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19273" y="3957018"/>
            <a:ext cx="1295430" cy="308659"/>
          </a:xfrm>
          <a:prstGeom prst="rect">
            <a:avLst/>
          </a:prstGeom>
        </p:spPr>
      </p:pic>
      <p:pic>
        <p:nvPicPr>
          <p:cNvPr id="63" name="Picture 62"/>
          <p:cNvPicPr>
            <a:picLocks noChangeAspect="1"/>
          </p:cNvPicPr>
          <p:nvPr/>
        </p:nvPicPr>
        <p:blipFill>
          <a:blip r:embed="rId16"/>
          <a:stretch>
            <a:fillRect/>
          </a:stretch>
        </p:blipFill>
        <p:spPr>
          <a:xfrm>
            <a:off x="8882506" y="2472949"/>
            <a:ext cx="537778" cy="537778"/>
          </a:xfrm>
          <a:prstGeom prst="rect">
            <a:avLst/>
          </a:prstGeom>
        </p:spPr>
      </p:pic>
      <p:sp>
        <p:nvSpPr>
          <p:cNvPr id="64" name="TextBox 63"/>
          <p:cNvSpPr txBox="1"/>
          <p:nvPr/>
        </p:nvSpPr>
        <p:spPr>
          <a:xfrm>
            <a:off x="8754767" y="3118433"/>
            <a:ext cx="79006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WordPress</a:t>
            </a:r>
          </a:p>
        </p:txBody>
      </p:sp>
      <p:pic>
        <p:nvPicPr>
          <p:cNvPr id="65" name="Picture 64"/>
          <p:cNvPicPr>
            <a:picLocks noChangeAspect="1"/>
          </p:cNvPicPr>
          <p:nvPr/>
        </p:nvPicPr>
        <p:blipFill>
          <a:blip r:embed="rId17"/>
          <a:stretch>
            <a:fillRect/>
          </a:stretch>
        </p:blipFill>
        <p:spPr>
          <a:xfrm>
            <a:off x="9597284" y="2428135"/>
            <a:ext cx="488653" cy="627408"/>
          </a:xfrm>
          <a:prstGeom prst="rect">
            <a:avLst/>
          </a:prstGeom>
        </p:spPr>
      </p:pic>
      <p:sp>
        <p:nvSpPr>
          <p:cNvPr id="66" name="TextBox 65"/>
          <p:cNvSpPr txBox="1"/>
          <p:nvPr/>
        </p:nvSpPr>
        <p:spPr>
          <a:xfrm>
            <a:off x="9487361" y="3115711"/>
            <a:ext cx="663445"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DNN</a:t>
            </a:r>
            <a:br>
              <a:rPr lang="en-US" sz="980" dirty="0">
                <a:latin typeface="Segoe UI"/>
              </a:rPr>
            </a:br>
            <a:r>
              <a:rPr lang="en-US" sz="980" dirty="0">
                <a:latin typeface="Segoe UI"/>
              </a:rPr>
              <a:t>Platform</a:t>
            </a:r>
          </a:p>
        </p:txBody>
      </p:sp>
      <p:pic>
        <p:nvPicPr>
          <p:cNvPr id="67" name="Picture 66"/>
          <p:cNvPicPr>
            <a:picLocks noChangeAspect="1"/>
          </p:cNvPicPr>
          <p:nvPr/>
        </p:nvPicPr>
        <p:blipFill>
          <a:blip r:embed="rId18"/>
          <a:stretch>
            <a:fillRect/>
          </a:stretch>
        </p:blipFill>
        <p:spPr>
          <a:xfrm>
            <a:off x="10262936" y="2486994"/>
            <a:ext cx="509688" cy="509688"/>
          </a:xfrm>
          <a:prstGeom prst="rect">
            <a:avLst/>
          </a:prstGeom>
        </p:spPr>
      </p:pic>
      <p:sp>
        <p:nvSpPr>
          <p:cNvPr id="68" name="TextBox 67"/>
          <p:cNvSpPr txBox="1"/>
          <p:nvPr/>
        </p:nvSpPr>
        <p:spPr>
          <a:xfrm>
            <a:off x="10245522" y="3118433"/>
            <a:ext cx="58491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Joomla</a:t>
            </a:r>
          </a:p>
        </p:txBody>
      </p:sp>
      <p:pic>
        <p:nvPicPr>
          <p:cNvPr id="69" name="Picture 68"/>
          <p:cNvPicPr>
            <a:picLocks noChangeAspect="1"/>
          </p:cNvPicPr>
          <p:nvPr/>
        </p:nvPicPr>
        <p:blipFill>
          <a:blip r:embed="rId19"/>
          <a:stretch>
            <a:fillRect/>
          </a:stretch>
        </p:blipFill>
        <p:spPr>
          <a:xfrm>
            <a:off x="10949624" y="2603659"/>
            <a:ext cx="717038" cy="276358"/>
          </a:xfrm>
          <a:prstGeom prst="rect">
            <a:avLst/>
          </a:prstGeom>
        </p:spPr>
      </p:pic>
      <p:sp>
        <p:nvSpPr>
          <p:cNvPr id="75" name="TextBox 74"/>
          <p:cNvSpPr txBox="1"/>
          <p:nvPr/>
        </p:nvSpPr>
        <p:spPr>
          <a:xfrm>
            <a:off x="10748239" y="1383318"/>
            <a:ext cx="952207"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Monitoring and alerting</a:t>
            </a:r>
          </a:p>
        </p:txBody>
      </p:sp>
      <p:sp>
        <p:nvSpPr>
          <p:cNvPr id="79" name="TextBox 78"/>
          <p:cNvSpPr txBox="1"/>
          <p:nvPr/>
        </p:nvSpPr>
        <p:spPr>
          <a:xfrm>
            <a:off x="8668143" y="1380595"/>
            <a:ext cx="1119311" cy="50594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Staged</a:t>
            </a:r>
          </a:p>
          <a:p>
            <a:pPr defTabSz="895665"/>
            <a:r>
              <a:rPr lang="en-US" sz="980" dirty="0">
                <a:latin typeface="Segoe UI"/>
              </a:rPr>
              <a:t>deployments with slots</a:t>
            </a:r>
          </a:p>
        </p:txBody>
      </p:sp>
      <p:grpSp>
        <p:nvGrpSpPr>
          <p:cNvPr id="80" name="Group 79"/>
          <p:cNvGrpSpPr>
            <a:grpSpLocks noChangeAspect="1"/>
          </p:cNvGrpSpPr>
          <p:nvPr/>
        </p:nvGrpSpPr>
        <p:grpSpPr>
          <a:xfrm>
            <a:off x="10021689" y="794111"/>
            <a:ext cx="537778" cy="527367"/>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85" name="TextBox 84"/>
          <p:cNvSpPr txBox="1"/>
          <p:nvPr/>
        </p:nvSpPr>
        <p:spPr>
          <a:xfrm>
            <a:off x="9772040" y="1383318"/>
            <a:ext cx="1028425"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Auto scale on demand</a:t>
            </a:r>
          </a:p>
        </p:txBody>
      </p:sp>
      <p:grpSp>
        <p:nvGrpSpPr>
          <p:cNvPr id="90" name="Group 89"/>
          <p:cNvGrpSpPr>
            <a:grpSpLocks noChangeAspect="1"/>
          </p:cNvGrpSpPr>
          <p:nvPr/>
        </p:nvGrpSpPr>
        <p:grpSpPr>
          <a:xfrm>
            <a:off x="6698429" y="747117"/>
            <a:ext cx="717038" cy="621358"/>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498211" y="1380595"/>
            <a:ext cx="1119311" cy="505944"/>
          </a:xfrm>
          <a:prstGeom prst="rect">
            <a:avLst/>
          </a:prstGeom>
          <a:noFill/>
        </p:spPr>
        <p:txBody>
          <a:bodyPr wrap="square" lIns="89630" tIns="44814" rIns="89630" bIns="44814" rtlCol="0" anchor="b">
            <a:spAutoFit/>
          </a:bodyPr>
          <a:lstStyle/>
          <a:p>
            <a:pPr algn="ctr" defTabSz="895493">
              <a:lnSpc>
                <a:spcPct val="90000"/>
              </a:lnSpc>
              <a:defRPr/>
            </a:pPr>
            <a:r>
              <a:rPr lang="en-US" sz="980" kern="0" dirty="0">
                <a:gradFill>
                  <a:gsLst>
                    <a:gs pos="0">
                      <a:srgbClr val="FFFFFF"/>
                    </a:gs>
                    <a:gs pos="100000">
                      <a:srgbClr val="FFFFFF"/>
                    </a:gs>
                  </a:gsLst>
                  <a:lin ang="5400000" scaled="1"/>
                </a:gradFill>
                <a:latin typeface="Segoe UI"/>
              </a:rPr>
              <a:t>Source code control integration</a:t>
            </a:r>
          </a:p>
        </p:txBody>
      </p:sp>
      <p:sp>
        <p:nvSpPr>
          <p:cNvPr id="92" name="TextBox 91"/>
          <p:cNvSpPr txBox="1"/>
          <p:nvPr/>
        </p:nvSpPr>
        <p:spPr>
          <a:xfrm>
            <a:off x="7641087" y="1383318"/>
            <a:ext cx="1119311"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CI/CD build and deploy</a:t>
            </a:r>
          </a:p>
        </p:txBody>
      </p:sp>
      <p:grpSp>
        <p:nvGrpSpPr>
          <p:cNvPr id="96" name="Group 95"/>
          <p:cNvGrpSpPr/>
          <p:nvPr/>
        </p:nvGrpSpPr>
        <p:grpSpPr>
          <a:xfrm>
            <a:off x="6545526" y="5502330"/>
            <a:ext cx="1313930" cy="609804"/>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05506" y="6141535"/>
            <a:ext cx="122602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Industry standards</a:t>
            </a:r>
          </a:p>
        </p:txBody>
      </p:sp>
      <p:sp>
        <p:nvSpPr>
          <p:cNvPr id="99" name="Freeform 28"/>
          <p:cNvSpPr>
            <a:spLocks noChangeAspect="1" noEditPoints="1"/>
          </p:cNvSpPr>
          <p:nvPr/>
        </p:nvSpPr>
        <p:spPr bwMode="gray">
          <a:xfrm>
            <a:off x="8172516" y="5521284"/>
            <a:ext cx="537778" cy="571899"/>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008272"/>
              </a:solidFill>
              <a:latin typeface="Segoe UI"/>
            </a:endParaRPr>
          </a:p>
        </p:txBody>
      </p:sp>
      <p:sp>
        <p:nvSpPr>
          <p:cNvPr id="100" name="TextBox 99"/>
          <p:cNvSpPr txBox="1"/>
          <p:nvPr/>
        </p:nvSpPr>
        <p:spPr>
          <a:xfrm>
            <a:off x="7981318" y="6141535"/>
            <a:ext cx="85898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Global scale</a:t>
            </a:r>
          </a:p>
        </p:txBody>
      </p:sp>
      <p:grpSp>
        <p:nvGrpSpPr>
          <p:cNvPr id="105" name="Group 104"/>
          <p:cNvGrpSpPr>
            <a:grpSpLocks noChangeAspect="1"/>
          </p:cNvGrpSpPr>
          <p:nvPr/>
        </p:nvGrpSpPr>
        <p:grpSpPr>
          <a:xfrm>
            <a:off x="9963819" y="5545283"/>
            <a:ext cx="717038" cy="523900"/>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Light" charset="0"/>
              </a:endParaRPr>
            </a:p>
          </p:txBody>
        </p:sp>
        <p:pic>
          <p:nvPicPr>
            <p:cNvPr id="104" name="Picture 103"/>
            <p:cNvPicPr/>
            <p:nvPr/>
          </p:nvPicPr>
          <p:blipFill>
            <a:blip r:embed="rId26"/>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86982" y="6132877"/>
            <a:ext cx="886230"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Active</a:t>
            </a:r>
            <a:br>
              <a:rPr lang="en-US" sz="980" dirty="0">
                <a:latin typeface="Segoe UI"/>
              </a:rPr>
            </a:br>
            <a:r>
              <a:rPr lang="en-US" sz="980" dirty="0">
                <a:latin typeface="Segoe UI"/>
              </a:rPr>
              <a:t>Directory</a:t>
            </a:r>
          </a:p>
        </p:txBody>
      </p:sp>
      <p:sp>
        <p:nvSpPr>
          <p:cNvPr id="108" name="TextBox 107"/>
          <p:cNvSpPr txBox="1"/>
          <p:nvPr/>
        </p:nvSpPr>
        <p:spPr>
          <a:xfrm>
            <a:off x="8884475" y="6138813"/>
            <a:ext cx="857381"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Corporate</a:t>
            </a:r>
            <a:br>
              <a:rPr lang="en-US" sz="980" dirty="0">
                <a:latin typeface="Segoe UI"/>
              </a:rPr>
            </a:br>
            <a:r>
              <a:rPr lang="en-US" sz="980" dirty="0">
                <a:latin typeface="Segoe UI"/>
              </a:rPr>
              <a:t>connectivity</a:t>
            </a:r>
          </a:p>
        </p:txBody>
      </p:sp>
      <p:sp>
        <p:nvSpPr>
          <p:cNvPr id="109" name="TextBox 108"/>
          <p:cNvSpPr txBox="1"/>
          <p:nvPr/>
        </p:nvSpPr>
        <p:spPr>
          <a:xfrm>
            <a:off x="11028512" y="3118433"/>
            <a:ext cx="55926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Drupal</a:t>
            </a:r>
          </a:p>
        </p:txBody>
      </p:sp>
      <p:pic>
        <p:nvPicPr>
          <p:cNvPr id="110" name="Picture 109"/>
          <p:cNvPicPr>
            <a:picLocks noChangeAspect="1"/>
          </p:cNvPicPr>
          <p:nvPr/>
        </p:nvPicPr>
        <p:blipFill>
          <a:blip r:embed="rId27"/>
          <a:stretch>
            <a:fillRect/>
          </a:stretch>
        </p:blipFill>
        <p:spPr>
          <a:xfrm>
            <a:off x="10993919" y="5538505"/>
            <a:ext cx="568460" cy="537453"/>
          </a:xfrm>
          <a:prstGeom prst="rect">
            <a:avLst/>
          </a:prstGeom>
        </p:spPr>
      </p:pic>
      <p:sp>
        <p:nvSpPr>
          <p:cNvPr id="111" name="TextBox 110"/>
          <p:cNvSpPr txBox="1"/>
          <p:nvPr/>
        </p:nvSpPr>
        <p:spPr>
          <a:xfrm>
            <a:off x="10774287" y="6138813"/>
            <a:ext cx="951945"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Dedicated</a:t>
            </a:r>
            <a:br>
              <a:rPr lang="en-US" sz="980" dirty="0">
                <a:latin typeface="Segoe UI"/>
              </a:rPr>
            </a:br>
            <a:r>
              <a:rPr lang="en-US" sz="980" dirty="0">
                <a:latin typeface="Segoe UI"/>
              </a:rPr>
              <a:t>environments</a:t>
            </a:r>
          </a:p>
        </p:txBody>
      </p:sp>
      <p:grpSp>
        <p:nvGrpSpPr>
          <p:cNvPr id="112" name="Group 111"/>
          <p:cNvGrpSpPr/>
          <p:nvPr/>
        </p:nvGrpSpPr>
        <p:grpSpPr>
          <a:xfrm>
            <a:off x="289096" y="1844283"/>
            <a:ext cx="3210658" cy="3196028"/>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121" name="Rectangle 120"/>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grpSp>
        <p:nvGrpSpPr>
          <p:cNvPr id="11" name="Group 4"/>
          <p:cNvGrpSpPr>
            <a:grpSpLocks noChangeAspect="1"/>
          </p:cNvGrpSpPr>
          <p:nvPr/>
        </p:nvGrpSpPr>
        <p:grpSpPr bwMode="auto">
          <a:xfrm>
            <a:off x="7776306" y="721328"/>
            <a:ext cx="806668" cy="672934"/>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122" name="Group 121"/>
          <p:cNvGrpSpPr>
            <a:grpSpLocks noChangeAspect="1"/>
          </p:cNvGrpSpPr>
          <p:nvPr/>
        </p:nvGrpSpPr>
        <p:grpSpPr>
          <a:xfrm>
            <a:off x="8943811" y="716444"/>
            <a:ext cx="717038" cy="682706"/>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grpSp>
        <p:nvGrpSpPr>
          <p:cNvPr id="124" name="Group 123"/>
          <p:cNvGrpSpPr>
            <a:grpSpLocks noChangeAspect="1"/>
          </p:cNvGrpSpPr>
          <p:nvPr/>
        </p:nvGrpSpPr>
        <p:grpSpPr>
          <a:xfrm>
            <a:off x="10896623" y="792357"/>
            <a:ext cx="627408" cy="570723"/>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129" name="Group 128"/>
          <p:cNvGrpSpPr/>
          <p:nvPr/>
        </p:nvGrpSpPr>
        <p:grpSpPr>
          <a:xfrm>
            <a:off x="9115220" y="5543602"/>
            <a:ext cx="442381" cy="512540"/>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spTree>
    <p:extLst>
      <p:ext uri="{BB962C8B-B14F-4D97-AF65-F5344CB8AC3E}">
        <p14:creationId xmlns:p14="http://schemas.microsoft.com/office/powerpoint/2010/main" val="169013962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7" name="Rectangle 86"/>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8" name="Rectangle 87"/>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137" name="Rectangle 136"/>
          <p:cNvSpPr/>
          <p:nvPr/>
        </p:nvSpPr>
        <p:spPr bwMode="auto">
          <a:xfrm>
            <a:off x="4010954" y="1297610"/>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141" name="TextBox 140"/>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157" name="Picture 156"/>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161" name="TextBox 160"/>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163" name="TextBox 162"/>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165" name="Picture 164"/>
          <p:cNvPicPr>
            <a:picLocks noChangeAspect="1"/>
          </p:cNvPicPr>
          <p:nvPr/>
        </p:nvPicPr>
        <p:blipFill>
          <a:blip r:embed="rId4"/>
          <a:stretch>
            <a:fillRect/>
          </a:stretch>
        </p:blipFill>
        <p:spPr>
          <a:xfrm>
            <a:off x="4248919" y="2684403"/>
            <a:ext cx="669230" cy="631819"/>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grpSp>
        <p:nvGrpSpPr>
          <p:cNvPr id="219" name="Group 218"/>
          <p:cNvGrpSpPr/>
          <p:nvPr/>
        </p:nvGrpSpPr>
        <p:grpSpPr>
          <a:xfrm>
            <a:off x="289096" y="1844283"/>
            <a:ext cx="3210658" cy="3196028"/>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228" name="Rectangle 227"/>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85" name="Rectangle 84"/>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1" name="TextBox 90"/>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pic>
        <p:nvPicPr>
          <p:cNvPr id="92" name="Picture 6"/>
          <p:cNvPicPr>
            <a:picLocks noChangeAspect="1"/>
          </p:cNvPicPr>
          <p:nvPr/>
        </p:nvPicPr>
        <p:blipFill>
          <a:blip r:embed="rId6">
            <a:biLevel thresh="25000"/>
          </a:blip>
          <a:stretch>
            <a:fillRect/>
          </a:stretch>
        </p:blipFill>
        <p:spPr>
          <a:xfrm>
            <a:off x="4199448" y="3673076"/>
            <a:ext cx="902226" cy="796186"/>
          </a:xfrm>
          <a:prstGeom prst="rect">
            <a:avLst/>
          </a:prstGeom>
        </p:spPr>
      </p:pic>
      <p:sp>
        <p:nvSpPr>
          <p:cNvPr id="138" name="Rectangle 137"/>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extBox 141"/>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sp>
        <p:nvSpPr>
          <p:cNvPr id="164" name="TextBox 163"/>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sp>
        <p:nvSpPr>
          <p:cNvPr id="172" name="TextBox 171"/>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16" y="5223132"/>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sp>
        <p:nvSpPr>
          <p:cNvPr id="263" name="Right Arrow 134"/>
          <p:cNvSpPr/>
          <p:nvPr/>
        </p:nvSpPr>
        <p:spPr bwMode="auto">
          <a:xfrm>
            <a:off x="8708962" y="871576"/>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ight Arrow 135"/>
          <p:cNvSpPr/>
          <p:nvPr/>
        </p:nvSpPr>
        <p:spPr bwMode="auto">
          <a:xfrm rot="10800000">
            <a:off x="8664440" y="1169348"/>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5" name="Picture 264"/>
          <p:cNvPicPr>
            <a:picLocks noChangeAspect="1"/>
          </p:cNvPicPr>
          <p:nvPr/>
        </p:nvPicPr>
        <p:blipFill>
          <a:blip r:embed="rId7">
            <a:biLevel thresh="25000"/>
          </a:blip>
          <a:stretch>
            <a:fillRect/>
          </a:stretch>
        </p:blipFill>
        <p:spPr>
          <a:xfrm>
            <a:off x="7968944" y="850439"/>
            <a:ext cx="369497" cy="583473"/>
          </a:xfrm>
          <a:prstGeom prst="rect">
            <a:avLst/>
          </a:prstGeom>
        </p:spPr>
      </p:pic>
      <p:grpSp>
        <p:nvGrpSpPr>
          <p:cNvPr id="266" name="Group 265"/>
          <p:cNvGrpSpPr/>
          <p:nvPr/>
        </p:nvGrpSpPr>
        <p:grpSpPr>
          <a:xfrm>
            <a:off x="9430585" y="810427"/>
            <a:ext cx="688827" cy="753477"/>
            <a:chOff x="6190682" y="1966464"/>
            <a:chExt cx="702936" cy="768913"/>
          </a:xfrm>
        </p:grpSpPr>
        <p:pic>
          <p:nvPicPr>
            <p:cNvPr id="267" name="Picture 2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1701"/>
              <a:ext cx="702936" cy="233676"/>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SQL</a:t>
              </a:r>
            </a:p>
          </p:txBody>
        </p:sp>
      </p:grpSp>
      <p:pic>
        <p:nvPicPr>
          <p:cNvPr id="269" name="Picture 2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39818" y="2454393"/>
            <a:ext cx="311387" cy="468485"/>
          </a:xfrm>
          <a:prstGeom prst="rect">
            <a:avLst/>
          </a:prstGeom>
        </p:spPr>
      </p:pic>
      <p:pic>
        <p:nvPicPr>
          <p:cNvPr id="270" name="Picture 2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6947337" y="2468740"/>
            <a:ext cx="469620" cy="467905"/>
          </a:xfrm>
          <a:prstGeom prst="rect">
            <a:avLst/>
          </a:prstGeom>
        </p:spPr>
      </p:pic>
      <p:pic>
        <p:nvPicPr>
          <p:cNvPr id="271" name="Picture 270"/>
          <p:cNvPicPr>
            <a:picLocks noChangeAspect="1"/>
          </p:cNvPicPr>
          <p:nvPr/>
        </p:nvPicPr>
        <p:blipFill>
          <a:blip r:embed="rId11"/>
          <a:stretch>
            <a:fillRect/>
          </a:stretch>
        </p:blipFill>
        <p:spPr>
          <a:xfrm>
            <a:off x="10718407" y="2383321"/>
            <a:ext cx="526908" cy="559840"/>
          </a:xfrm>
          <a:prstGeom prst="rect">
            <a:avLst/>
          </a:prstGeom>
        </p:spPr>
      </p:pic>
      <p:sp>
        <p:nvSpPr>
          <p:cNvPr id="272" name="TextBox 271"/>
          <p:cNvSpPr txBox="1"/>
          <p:nvPr/>
        </p:nvSpPr>
        <p:spPr>
          <a:xfrm>
            <a:off x="6704240" y="3052821"/>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Facebook</a:t>
            </a:r>
          </a:p>
        </p:txBody>
      </p:sp>
      <p:sp>
        <p:nvSpPr>
          <p:cNvPr id="273" name="TextBox 272"/>
          <p:cNvSpPr txBox="1"/>
          <p:nvPr/>
        </p:nvSpPr>
        <p:spPr>
          <a:xfrm>
            <a:off x="7718903" y="3052821"/>
            <a:ext cx="878170"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Twitter</a:t>
            </a:r>
          </a:p>
        </p:txBody>
      </p:sp>
      <p:sp>
        <p:nvSpPr>
          <p:cNvPr id="274" name="TextBox 273"/>
          <p:cNvSpPr txBox="1"/>
          <p:nvPr/>
        </p:nvSpPr>
        <p:spPr>
          <a:xfrm>
            <a:off x="8724222" y="3052821"/>
            <a:ext cx="965988"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Microsoft</a:t>
            </a:r>
          </a:p>
        </p:txBody>
      </p:sp>
      <p:sp>
        <p:nvSpPr>
          <p:cNvPr id="275" name="TextBox 274"/>
          <p:cNvSpPr txBox="1"/>
          <p:nvPr/>
        </p:nvSpPr>
        <p:spPr>
          <a:xfrm>
            <a:off x="9690207" y="3052821"/>
            <a:ext cx="790354"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Google</a:t>
            </a:r>
          </a:p>
        </p:txBody>
      </p:sp>
      <p:sp>
        <p:nvSpPr>
          <p:cNvPr id="276" name="TextBox 275"/>
          <p:cNvSpPr txBox="1"/>
          <p:nvPr/>
        </p:nvSpPr>
        <p:spPr>
          <a:xfrm>
            <a:off x="10443005" y="3050100"/>
            <a:ext cx="1091550"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Active Directory</a:t>
            </a:r>
          </a:p>
        </p:txBody>
      </p:sp>
      <p:pic>
        <p:nvPicPr>
          <p:cNvPr id="277" name="Picture 276"/>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7894657" y="2476894"/>
            <a:ext cx="534895" cy="432270"/>
          </a:xfrm>
          <a:prstGeom prst="rect">
            <a:avLst/>
          </a:prstGeom>
          <a:noFill/>
          <a:ln>
            <a:noFill/>
          </a:ln>
        </p:spPr>
      </p:pic>
      <p:grpSp>
        <p:nvGrpSpPr>
          <p:cNvPr id="278" name="Group 277"/>
          <p:cNvGrpSpPr/>
          <p:nvPr/>
        </p:nvGrpSpPr>
        <p:grpSpPr bwMode="gray">
          <a:xfrm>
            <a:off x="8895874" y="2500513"/>
            <a:ext cx="637417" cy="42524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grpSp>
      <p:grpSp>
        <p:nvGrpSpPr>
          <p:cNvPr id="282" name="Group 281"/>
          <p:cNvGrpSpPr/>
          <p:nvPr/>
        </p:nvGrpSpPr>
        <p:grpSpPr>
          <a:xfrm>
            <a:off x="8907787" y="3879482"/>
            <a:ext cx="861038" cy="1070919"/>
            <a:chOff x="4733635" y="4960493"/>
            <a:chExt cx="878679" cy="1092857"/>
          </a:xfrm>
        </p:grpSpPr>
        <p:pic>
          <p:nvPicPr>
            <p:cNvPr id="283" name="Picture 282"/>
            <p:cNvPicPr>
              <a:picLocks noChangeAspect="1"/>
            </p:cNvPicPr>
            <p:nvPr/>
          </p:nvPicPr>
          <p:blipFill rotWithShape="1">
            <a:blip r:embed="rId13"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895820" y="5819675"/>
              <a:ext cx="716292"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Windows</a:t>
              </a:r>
            </a:p>
          </p:txBody>
        </p:sp>
      </p:grpSp>
      <p:grpSp>
        <p:nvGrpSpPr>
          <p:cNvPr id="286" name="Group 285"/>
          <p:cNvGrpSpPr/>
          <p:nvPr/>
        </p:nvGrpSpPr>
        <p:grpSpPr>
          <a:xfrm>
            <a:off x="10756168" y="4088152"/>
            <a:ext cx="572087" cy="974419"/>
            <a:chOff x="7907165" y="5239196"/>
            <a:chExt cx="583807"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TextBox 287"/>
            <p:cNvSpPr txBox="1"/>
            <p:nvPr/>
          </p:nvSpPr>
          <p:spPr>
            <a:xfrm>
              <a:off x="7907165" y="5999901"/>
              <a:ext cx="583807" cy="233676"/>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In-App</a:t>
              </a:r>
            </a:p>
          </p:txBody>
        </p:sp>
      </p:grpSp>
      <p:grpSp>
        <p:nvGrpSpPr>
          <p:cNvPr id="289" name="Group 288"/>
          <p:cNvGrpSpPr/>
          <p:nvPr/>
        </p:nvGrpSpPr>
        <p:grpSpPr>
          <a:xfrm>
            <a:off x="9936723" y="4079487"/>
            <a:ext cx="655383" cy="874256"/>
            <a:chOff x="9031002" y="5203497"/>
            <a:chExt cx="668810" cy="892164"/>
          </a:xfrm>
        </p:grpSpPr>
        <p:pic>
          <p:nvPicPr>
            <p:cNvPr id="290" name="Picture 28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78229" y="5861986"/>
              <a:ext cx="541281"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Kindle</a:t>
              </a:r>
            </a:p>
          </p:txBody>
        </p:sp>
      </p:grpSp>
      <p:grpSp>
        <p:nvGrpSpPr>
          <p:cNvPr id="11" name="Group 10"/>
          <p:cNvGrpSpPr/>
          <p:nvPr/>
        </p:nvGrpSpPr>
        <p:grpSpPr>
          <a:xfrm>
            <a:off x="6704239" y="3877149"/>
            <a:ext cx="1238932" cy="1209025"/>
            <a:chOff x="6838760" y="3954462"/>
            <a:chExt cx="1263955" cy="1233443"/>
          </a:xfrm>
        </p:grpSpPr>
        <p:sp>
          <p:nvSpPr>
            <p:cNvPr id="285" name="TextBox 284"/>
            <p:cNvSpPr txBox="1"/>
            <p:nvPr/>
          </p:nvSpPr>
          <p:spPr>
            <a:xfrm>
              <a:off x="7138038" y="4813020"/>
              <a:ext cx="665400" cy="37488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Apple</a:t>
              </a:r>
              <a:br>
                <a:rPr lang="en-US" sz="980" dirty="0">
                  <a:latin typeface="Segoe UI"/>
                </a:rPr>
              </a:br>
              <a:r>
                <a:rPr lang="en-US" sz="980" dirty="0">
                  <a:latin typeface="Segoe UI"/>
                </a:rPr>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049">
                <a:defRPr/>
              </a:pPr>
              <a:r>
                <a:rPr lang="en-US" sz="4800" kern="0" dirty="0">
                  <a:solidFill>
                    <a:srgbClr val="FFFFFF"/>
                  </a:solidFill>
                  <a:latin typeface="Segoe UI"/>
                </a:rPr>
                <a:t>iOS</a:t>
              </a:r>
              <a:endParaRPr lang="en-US" sz="4800" kern="0" dirty="0">
                <a:solidFill>
                  <a:sysClr val="windowText" lastClr="000000"/>
                </a:solidFill>
                <a:latin typeface="Segoe UI"/>
              </a:endParaRPr>
            </a:p>
          </p:txBody>
        </p:sp>
      </p:grpSp>
      <p:grpSp>
        <p:nvGrpSpPr>
          <p:cNvPr id="293" name="Group 292"/>
          <p:cNvGrpSpPr/>
          <p:nvPr/>
        </p:nvGrpSpPr>
        <p:grpSpPr>
          <a:xfrm>
            <a:off x="6678838" y="5561316"/>
            <a:ext cx="767626" cy="887274"/>
            <a:chOff x="6248974" y="1909608"/>
            <a:chExt cx="783351" cy="905454"/>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48974" y="2440069"/>
              <a:ext cx="783351" cy="374993"/>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SQL</a:t>
              </a:r>
              <a:br>
                <a:rPr lang="en-US" sz="980" dirty="0">
                  <a:latin typeface="Segoe UI"/>
                </a:rPr>
              </a:br>
              <a:r>
                <a:rPr lang="en-US" sz="980" dirty="0">
                  <a:latin typeface="Segoe UI"/>
                </a:rPr>
                <a:t>database</a:t>
              </a:r>
            </a:p>
          </p:txBody>
        </p:sp>
      </p:grpSp>
      <p:grpSp>
        <p:nvGrpSpPr>
          <p:cNvPr id="296" name="Group 295"/>
          <p:cNvGrpSpPr/>
          <p:nvPr/>
        </p:nvGrpSpPr>
        <p:grpSpPr>
          <a:xfrm>
            <a:off x="7603133" y="5474583"/>
            <a:ext cx="793270" cy="856493"/>
            <a:chOff x="7440270" y="5475161"/>
            <a:chExt cx="793496" cy="856736"/>
          </a:xfrm>
        </p:grpSpPr>
        <p:pic>
          <p:nvPicPr>
            <p:cNvPr id="297" name="Picture 296" descr="mongodb white.png"/>
            <p:cNvPicPr>
              <a:picLocks noChangeAspect="1"/>
            </p:cNvPicPr>
            <p:nvPr/>
          </p:nvPicPr>
          <p:blipFill>
            <a:blip r:embed="rId15" cstate="print">
              <a:clrChange>
                <a:clrFrom>
                  <a:srgbClr val="89D1E5"/>
                </a:clrFrom>
                <a:clrTo>
                  <a:srgbClr val="89D1E5">
                    <a:alpha val="0"/>
                  </a:srgbClr>
                </a:clrTo>
              </a:clrChange>
              <a:extLst>
                <a:ext uri="{BEBA8EAE-BF5A-486C-A8C5-ECC9F3942E4B}">
                  <a14:imgProps xmlns:a14="http://schemas.microsoft.com/office/drawing/2010/main">
                    <a14:imgLayer r:embed="rId1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0270" y="6102847"/>
              <a:ext cx="793496" cy="229050"/>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Mongo DB</a:t>
              </a:r>
            </a:p>
          </p:txBody>
        </p:sp>
      </p:grpSp>
      <p:grpSp>
        <p:nvGrpSpPr>
          <p:cNvPr id="299" name="Group 298"/>
          <p:cNvGrpSpPr/>
          <p:nvPr/>
        </p:nvGrpSpPr>
        <p:grpSpPr>
          <a:xfrm>
            <a:off x="8551094" y="5557589"/>
            <a:ext cx="969574" cy="757654"/>
            <a:chOff x="8386251" y="2181410"/>
            <a:chExt cx="989437" cy="773175"/>
          </a:xfrm>
        </p:grpSpPr>
        <p:pic>
          <p:nvPicPr>
            <p:cNvPr id="300" name="Picture 299"/>
            <p:cNvPicPr>
              <a:picLocks noChangeAspect="1"/>
            </p:cNvPicPr>
            <p:nvPr/>
          </p:nvPicPr>
          <p:blipFill>
            <a:blip r:embed="rId17"/>
            <a:stretch>
              <a:fillRect/>
            </a:stretch>
          </p:blipFill>
          <p:spPr>
            <a:xfrm>
              <a:off x="8678426" y="2181410"/>
              <a:ext cx="405087" cy="495107"/>
            </a:xfrm>
            <a:prstGeom prst="rect">
              <a:avLst/>
            </a:prstGeom>
          </p:spPr>
        </p:pic>
        <p:sp>
          <p:nvSpPr>
            <p:cNvPr id="301" name="TextBox 300"/>
            <p:cNvSpPr txBox="1"/>
            <p:nvPr/>
          </p:nvSpPr>
          <p:spPr>
            <a:xfrm>
              <a:off x="8386251" y="2720910"/>
              <a:ext cx="989437"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Document DB</a:t>
              </a:r>
            </a:p>
          </p:txBody>
        </p:sp>
      </p:grpSp>
      <p:sp>
        <p:nvSpPr>
          <p:cNvPr id="304" name="TextBox 61"/>
          <p:cNvSpPr txBox="1"/>
          <p:nvPr/>
        </p:nvSpPr>
        <p:spPr>
          <a:xfrm>
            <a:off x="9675715" y="6098527"/>
            <a:ext cx="75640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Office 365</a:t>
            </a:r>
          </a:p>
        </p:txBody>
      </p:sp>
      <p:grpSp>
        <p:nvGrpSpPr>
          <p:cNvPr id="305" name="Group 304"/>
          <p:cNvGrpSpPr/>
          <p:nvPr/>
        </p:nvGrpSpPr>
        <p:grpSpPr>
          <a:xfrm>
            <a:off x="10599851" y="5611060"/>
            <a:ext cx="878218" cy="716483"/>
            <a:chOff x="6710197" y="1830636"/>
            <a:chExt cx="1248821" cy="1018838"/>
          </a:xfrm>
        </p:grpSpPr>
        <p:sp>
          <p:nvSpPr>
            <p:cNvPr id="306" name="TextBox 305"/>
            <p:cNvSpPr txBox="1"/>
            <p:nvPr/>
          </p:nvSpPr>
          <p:spPr>
            <a:xfrm>
              <a:off x="6710197" y="2523858"/>
              <a:ext cx="1248821" cy="325616"/>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tables</a:t>
              </a:r>
            </a:p>
          </p:txBody>
        </p:sp>
        <p:pic>
          <p:nvPicPr>
            <p:cNvPr id="307" name="Picture 306"/>
            <p:cNvPicPr>
              <a:picLocks noChangeAspect="1"/>
            </p:cNvPicPr>
            <p:nvPr/>
          </p:nvPicPr>
          <p:blipFill>
            <a:blip r:embed="rId18">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06576" y="4089713"/>
            <a:ext cx="637801" cy="989989"/>
            <a:chOff x="6879923" y="5235831"/>
            <a:chExt cx="650868" cy="1010269"/>
          </a:xfrm>
        </p:grpSpPr>
        <p:pic>
          <p:nvPicPr>
            <p:cNvPr id="309" name="Picture 3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79923" y="5871108"/>
              <a:ext cx="650868" cy="374992"/>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Android</a:t>
              </a:r>
            </a:p>
            <a:p>
              <a:pPr defTabSz="895665"/>
              <a:endParaRPr lang="en-US" sz="980" dirty="0">
                <a:latin typeface="Segoe UI"/>
              </a:endParaRPr>
            </a:p>
          </p:txBody>
        </p:sp>
      </p:grpSp>
      <p:pic>
        <p:nvPicPr>
          <p:cNvPr id="14" name="Picture 13"/>
          <p:cNvPicPr>
            <a:picLocks noChangeAspect="1"/>
          </p:cNvPicPr>
          <p:nvPr/>
        </p:nvPicPr>
        <p:blipFill>
          <a:blip r:embed="rId19"/>
          <a:stretch>
            <a:fillRect/>
          </a:stretch>
        </p:blipFill>
        <p:spPr>
          <a:xfrm>
            <a:off x="9847272" y="5581037"/>
            <a:ext cx="371167" cy="448149"/>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3809520" y="131260"/>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4" name="Rectangle 63"/>
          <p:cNvSpPr/>
          <p:nvPr/>
        </p:nvSpPr>
        <p:spPr bwMode="auto">
          <a:xfrm>
            <a:off x="4010954" y="2411158"/>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7" name="Rectangle 66"/>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71" name="TextBox 70"/>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77" name="TextBox 76"/>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79" name="TextBox 78"/>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81" name="Picture 80"/>
          <p:cNvPicPr>
            <a:picLocks noChangeAspect="1"/>
          </p:cNvPicPr>
          <p:nvPr/>
        </p:nvPicPr>
        <p:blipFill>
          <a:blip r:embed="rId4"/>
          <a:stretch>
            <a:fillRect/>
          </a:stretch>
        </p:blipFill>
        <p:spPr>
          <a:xfrm>
            <a:off x="4248919" y="2684403"/>
            <a:ext cx="669230" cy="631819"/>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grpSp>
        <p:nvGrpSpPr>
          <p:cNvPr id="87" name="Group 86"/>
          <p:cNvGrpSpPr/>
          <p:nvPr/>
        </p:nvGrpSpPr>
        <p:grpSpPr>
          <a:xfrm>
            <a:off x="289096" y="1844283"/>
            <a:ext cx="3210658" cy="3196028"/>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96" name="Rectangle 95"/>
          <p:cNvSpPr/>
          <p:nvPr/>
        </p:nvSpPr>
        <p:spPr>
          <a:xfrm>
            <a:off x="318696" y="5089279"/>
            <a:ext cx="3181060" cy="707658"/>
          </a:xfrm>
          <a:prstGeom prst="rect">
            <a:avLst/>
          </a:prstGeom>
        </p:spPr>
        <p:txBody>
          <a:bodyPr wrap="square">
            <a:spAutoFit/>
          </a:bodyPr>
          <a:lstStyle/>
          <a:p>
            <a:pPr algn="ctr" defTabSz="914049">
              <a:defRPr/>
            </a:pPr>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74" name="Rectangle 73"/>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7" name="TextBox 96"/>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pic>
        <p:nvPicPr>
          <p:cNvPr id="98" name="Picture 6"/>
          <p:cNvPicPr>
            <a:picLocks noChangeAspect="1"/>
          </p:cNvPicPr>
          <p:nvPr/>
        </p:nvPicPr>
        <p:blipFill>
          <a:blip r:embed="rId6">
            <a:biLevel thresh="25000"/>
          </a:blip>
          <a:stretch>
            <a:fillRect/>
          </a:stretch>
        </p:blipFill>
        <p:spPr>
          <a:xfrm>
            <a:off x="4199448" y="3673076"/>
            <a:ext cx="902226" cy="796186"/>
          </a:xfrm>
          <a:prstGeom prst="rect">
            <a:avLst/>
          </a:prstGeom>
        </p:spPr>
      </p:pic>
      <p:sp>
        <p:nvSpPr>
          <p:cNvPr id="72" name="TextBox 71"/>
          <p:cNvSpPr txBox="1"/>
          <p:nvPr/>
        </p:nvSpPr>
        <p:spPr>
          <a:xfrm>
            <a:off x="6436572" y="297242"/>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sp>
        <p:nvSpPr>
          <p:cNvPr id="68" name="Rectangle 67"/>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69" name="TextBox 68"/>
          <p:cNvSpPr txBox="1"/>
          <p:nvPr/>
        </p:nvSpPr>
        <p:spPr>
          <a:xfrm>
            <a:off x="6412835" y="3502639"/>
            <a:ext cx="5454496"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70" name="TextBox 69"/>
          <p:cNvSpPr txBox="1"/>
          <p:nvPr/>
        </p:nvSpPr>
        <p:spPr>
          <a:xfrm>
            <a:off x="6416016" y="1925657"/>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TextBox 79"/>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sp>
        <p:nvSpPr>
          <p:cNvPr id="83" name="TextBox 82"/>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6996" y="3656447"/>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27" y="5221506"/>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fundamentals</a:t>
            </a:r>
          </a:p>
        </p:txBody>
      </p:sp>
      <p:sp>
        <p:nvSpPr>
          <p:cNvPr id="106" name="TextBox 105"/>
          <p:cNvSpPr txBox="1"/>
          <p:nvPr/>
        </p:nvSpPr>
        <p:spPr>
          <a:xfrm>
            <a:off x="6912833" y="3022361"/>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EasyAuth</a:t>
            </a:r>
          </a:p>
        </p:txBody>
      </p:sp>
      <p:sp>
        <p:nvSpPr>
          <p:cNvPr id="146" name="TextBox 145"/>
          <p:cNvSpPr txBox="1"/>
          <p:nvPr/>
        </p:nvSpPr>
        <p:spPr>
          <a:xfrm>
            <a:off x="6932223" y="1391305"/>
            <a:ext cx="965986"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Swagger </a:t>
            </a:r>
          </a:p>
          <a:p>
            <a:pPr defTabSz="913489">
              <a:defRPr/>
            </a:pPr>
            <a:r>
              <a:rPr lang="en-US" sz="980" dirty="0">
                <a:latin typeface="Segoe UI"/>
              </a:rPr>
              <a:t>API Metadata</a:t>
            </a:r>
          </a:p>
        </p:txBody>
      </p:sp>
      <p:sp>
        <p:nvSpPr>
          <p:cNvPr id="147" name="TextBox 146"/>
          <p:cNvSpPr txBox="1"/>
          <p:nvPr/>
        </p:nvSpPr>
        <p:spPr>
          <a:xfrm>
            <a:off x="8206575" y="1529245"/>
            <a:ext cx="1209992"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CORS enablement</a:t>
            </a:r>
          </a:p>
        </p:txBody>
      </p:sp>
      <p:sp>
        <p:nvSpPr>
          <p:cNvPr id="148" name="Freeform 13"/>
          <p:cNvSpPr>
            <a:spLocks noEditPoints="1"/>
          </p:cNvSpPr>
          <p:nvPr/>
        </p:nvSpPr>
        <p:spPr bwMode="auto">
          <a:xfrm>
            <a:off x="8426141" y="885806"/>
            <a:ext cx="770858" cy="56457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sp>
        <p:nvSpPr>
          <p:cNvPr id="14" name="Freeform 5"/>
          <p:cNvSpPr>
            <a:spLocks noChangeAspect="1" noEditPoints="1"/>
          </p:cNvSpPr>
          <p:nvPr/>
        </p:nvSpPr>
        <p:spPr bwMode="auto">
          <a:xfrm>
            <a:off x="7000811" y="925910"/>
            <a:ext cx="786485" cy="448149"/>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sp>
        <p:nvSpPr>
          <p:cNvPr id="21" name="Freeform 9"/>
          <p:cNvSpPr>
            <a:spLocks noChangeAspect="1" noEditPoints="1"/>
          </p:cNvSpPr>
          <p:nvPr/>
        </p:nvSpPr>
        <p:spPr bwMode="auto">
          <a:xfrm>
            <a:off x="7001455" y="2492514"/>
            <a:ext cx="788742" cy="465645"/>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pic>
        <p:nvPicPr>
          <p:cNvPr id="44" name="Picture 4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351256" y="4063973"/>
            <a:ext cx="778335" cy="778335"/>
          </a:xfrm>
          <a:prstGeom prst="rect">
            <a:avLst/>
          </a:prstGeom>
        </p:spPr>
      </p:pic>
      <p:pic>
        <p:nvPicPr>
          <p:cNvPr id="45" name="Picture 4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58575" y="5593367"/>
            <a:ext cx="784589" cy="784589"/>
          </a:xfrm>
          <a:prstGeom prst="rect">
            <a:avLst/>
          </a:prstGeom>
        </p:spPr>
      </p:pic>
      <p:sp>
        <p:nvSpPr>
          <p:cNvPr id="46" name="TextBox 45"/>
          <p:cNvSpPr txBox="1"/>
          <p:nvPr/>
        </p:nvSpPr>
        <p:spPr>
          <a:xfrm>
            <a:off x="8277688" y="4816795"/>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Logic Apps</a:t>
            </a:r>
          </a:p>
        </p:txBody>
      </p:sp>
      <p:pic>
        <p:nvPicPr>
          <p:cNvPr id="48" name="Picture 47"/>
          <p:cNvPicPr>
            <a:picLocks noChangeAspect="1"/>
          </p:cNvPicPr>
          <p:nvPr/>
        </p:nvPicPr>
        <p:blipFill>
          <a:blip r:embed="rId9"/>
          <a:stretch>
            <a:fillRect/>
          </a:stretch>
        </p:blipFill>
        <p:spPr>
          <a:xfrm>
            <a:off x="8561334" y="2465362"/>
            <a:ext cx="526908" cy="559840"/>
          </a:xfrm>
          <a:prstGeom prst="rect">
            <a:avLst/>
          </a:prstGeom>
        </p:spPr>
      </p:pic>
      <p:sp>
        <p:nvSpPr>
          <p:cNvPr id="49" name="TextBox 48"/>
          <p:cNvSpPr txBox="1"/>
          <p:nvPr/>
        </p:nvSpPr>
        <p:spPr>
          <a:xfrm>
            <a:off x="8306735" y="3015985"/>
            <a:ext cx="1099693"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Service Principle Authentication</a:t>
            </a:r>
          </a:p>
        </p:txBody>
      </p:sp>
      <p:sp>
        <p:nvSpPr>
          <p:cNvPr id="51" name="TextBox 50"/>
          <p:cNvSpPr txBox="1"/>
          <p:nvPr/>
        </p:nvSpPr>
        <p:spPr>
          <a:xfrm>
            <a:off x="6920783" y="4830689"/>
            <a:ext cx="965986"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Client SDK Generation</a:t>
            </a:r>
          </a:p>
        </p:txBody>
      </p:sp>
      <p:pic>
        <p:nvPicPr>
          <p:cNvPr id="52" name="Picture 51"/>
          <p:cNvPicPr>
            <a:picLocks noChangeAspect="1"/>
          </p:cNvPicPr>
          <p:nvPr/>
        </p:nvPicPr>
        <p:blipFill>
          <a:blip r:embed="rId10">
            <a:biLevel thresh="25000"/>
          </a:blip>
          <a:stretch>
            <a:fillRect/>
          </a:stretch>
        </p:blipFill>
        <p:spPr>
          <a:xfrm>
            <a:off x="7080443" y="4080463"/>
            <a:ext cx="638677" cy="705845"/>
          </a:xfrm>
          <a:prstGeom prst="rect">
            <a:avLst/>
          </a:prstGeom>
        </p:spPr>
      </p:pic>
      <p:pic>
        <p:nvPicPr>
          <p:cNvPr id="53" name="Picture 52"/>
          <p:cNvPicPr>
            <a:picLocks noChangeAspect="1"/>
          </p:cNvPicPr>
          <p:nvPr/>
        </p:nvPicPr>
        <p:blipFill>
          <a:blip r:embed="rId4"/>
          <a:stretch>
            <a:fillRect/>
          </a:stretch>
        </p:blipFill>
        <p:spPr>
          <a:xfrm>
            <a:off x="6987910" y="5659422"/>
            <a:ext cx="742082" cy="700599"/>
          </a:xfrm>
          <a:prstGeom prst="flowChartOffpageConnector">
            <a:avLst/>
          </a:prstGeom>
          <a:noFill/>
        </p:spPr>
      </p:pic>
      <p:sp>
        <p:nvSpPr>
          <p:cNvPr id="54" name="Right Arrow 134"/>
          <p:cNvSpPr/>
          <p:nvPr/>
        </p:nvSpPr>
        <p:spPr bwMode="auto">
          <a:xfrm>
            <a:off x="8072147" y="5705255"/>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ight Arrow 135"/>
          <p:cNvSpPr/>
          <p:nvPr/>
        </p:nvSpPr>
        <p:spPr bwMode="auto">
          <a:xfrm rot="10800000">
            <a:off x="8027625" y="6003026"/>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extBox 55"/>
          <p:cNvSpPr txBox="1"/>
          <p:nvPr/>
        </p:nvSpPr>
        <p:spPr>
          <a:xfrm>
            <a:off x="9489701" y="4827352"/>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Power Apps</a:t>
            </a:r>
          </a:p>
        </p:txBody>
      </p:sp>
      <p:sp>
        <p:nvSpPr>
          <p:cNvPr id="57" name="TextBox 56"/>
          <p:cNvSpPr txBox="1"/>
          <p:nvPr/>
        </p:nvSpPr>
        <p:spPr>
          <a:xfrm>
            <a:off x="10701714" y="4816778"/>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Flows</a:t>
            </a:r>
          </a:p>
        </p:txBody>
      </p:sp>
      <p:grpSp>
        <p:nvGrpSpPr>
          <p:cNvPr id="58" name="Group 57"/>
          <p:cNvGrpSpPr/>
          <p:nvPr/>
        </p:nvGrpSpPr>
        <p:grpSpPr>
          <a:xfrm>
            <a:off x="10834609" y="4191234"/>
            <a:ext cx="700195" cy="524112"/>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grpSp>
      <p:grpSp>
        <p:nvGrpSpPr>
          <p:cNvPr id="123" name="Group 122"/>
          <p:cNvGrpSpPr/>
          <p:nvPr/>
        </p:nvGrpSpPr>
        <p:grpSpPr>
          <a:xfrm>
            <a:off x="9613675" y="4203443"/>
            <a:ext cx="737013" cy="553951"/>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grpSp>
    </p:spTree>
    <p:extLst>
      <p:ext uri="{BB962C8B-B14F-4D97-AF65-F5344CB8AC3E}">
        <p14:creationId xmlns:p14="http://schemas.microsoft.com/office/powerpoint/2010/main" val="21147788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2" name="Rectangle 81"/>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3" name="Rectangle 82"/>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00661" y="3523238"/>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6" name="Rectangle 85"/>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7" name="Rectangle 86"/>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pic>
        <p:nvPicPr>
          <p:cNvPr id="92" name="Picture 9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95" name="TextBox 94"/>
          <p:cNvSpPr txBox="1"/>
          <p:nvPr/>
        </p:nvSpPr>
        <p:spPr>
          <a:xfrm>
            <a:off x="5079302" y="3762444"/>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sp>
        <p:nvSpPr>
          <p:cNvPr id="96" name="TextBox 95"/>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4">
            <a:biLevel thresh="25000"/>
          </a:blip>
          <a:stretch>
            <a:fillRect/>
          </a:stretch>
        </p:blipFill>
        <p:spPr>
          <a:xfrm>
            <a:off x="4200243" y="3674021"/>
            <a:ext cx="902226" cy="796186"/>
          </a:xfrm>
          <a:prstGeom prst="rect">
            <a:avLst/>
          </a:prstGeom>
        </p:spPr>
      </p:pic>
      <p:sp>
        <p:nvSpPr>
          <p:cNvPr id="98" name="TextBox 97"/>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pic>
        <p:nvPicPr>
          <p:cNvPr id="100" name="Picture 99"/>
          <p:cNvPicPr>
            <a:picLocks noChangeAspect="1"/>
          </p:cNvPicPr>
          <p:nvPr/>
        </p:nvPicPr>
        <p:blipFill>
          <a:blip r:embed="rId5"/>
          <a:stretch>
            <a:fillRect/>
          </a:stretch>
        </p:blipFill>
        <p:spPr>
          <a:xfrm>
            <a:off x="4248919" y="2684403"/>
            <a:ext cx="669230" cy="631819"/>
          </a:xfrm>
          <a:prstGeom prst="flowChartOffpageConnector">
            <a:avLst/>
          </a:prstGeom>
          <a:noFill/>
        </p:spPr>
      </p:pic>
      <p:pic>
        <p:nvPicPr>
          <p:cNvPr id="101" name="Picture 100"/>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sp>
        <p:nvSpPr>
          <p:cNvPr id="102" name="TextBox 101"/>
          <p:cNvSpPr txBox="1"/>
          <p:nvPr/>
        </p:nvSpPr>
        <p:spPr>
          <a:xfrm>
            <a:off x="6567816" y="1924431"/>
            <a:ext cx="5175172"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14" y="5223132"/>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9096" y="1844283"/>
            <a:ext cx="3210658" cy="3196028"/>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115" name="Rectangle 114"/>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146" name="TextBox 145"/>
          <p:cNvSpPr txBox="1"/>
          <p:nvPr/>
        </p:nvSpPr>
        <p:spPr>
          <a:xfrm>
            <a:off x="9678907" y="1484299"/>
            <a:ext cx="109779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WebHook + API</a:t>
            </a:r>
          </a:p>
        </p:txBody>
      </p:sp>
      <p:pic>
        <p:nvPicPr>
          <p:cNvPr id="147" name="Picture 146"/>
          <p:cNvPicPr>
            <a:picLocks noChangeAspect="1"/>
          </p:cNvPicPr>
          <p:nvPr/>
        </p:nvPicPr>
        <p:blipFill>
          <a:blip r:embed="rId7"/>
          <a:stretch>
            <a:fillRect/>
          </a:stretch>
        </p:blipFill>
        <p:spPr>
          <a:xfrm>
            <a:off x="7037844" y="769845"/>
            <a:ext cx="627408" cy="627408"/>
          </a:xfrm>
          <a:prstGeom prst="rect">
            <a:avLst/>
          </a:prstGeom>
        </p:spPr>
      </p:pic>
      <p:pic>
        <p:nvPicPr>
          <p:cNvPr id="148" name="Picture 147"/>
          <p:cNvPicPr>
            <a:picLocks noChangeAspect="1"/>
          </p:cNvPicPr>
          <p:nvPr/>
        </p:nvPicPr>
        <p:blipFill>
          <a:blip r:embed="rId8"/>
          <a:stretch>
            <a:fillRect/>
          </a:stretch>
        </p:blipFill>
        <p:spPr>
          <a:xfrm>
            <a:off x="8464768" y="762738"/>
            <a:ext cx="627408" cy="627408"/>
          </a:xfrm>
          <a:prstGeom prst="rect">
            <a:avLst/>
          </a:prstGeom>
        </p:spPr>
      </p:pic>
      <p:pic>
        <p:nvPicPr>
          <p:cNvPr id="149" name="Picture 148"/>
          <p:cNvPicPr>
            <a:picLocks noChangeAspect="1"/>
          </p:cNvPicPr>
          <p:nvPr/>
        </p:nvPicPr>
        <p:blipFill>
          <a:blip r:embed="rId9"/>
          <a:stretch>
            <a:fillRect/>
          </a:stretch>
        </p:blipFill>
        <p:spPr>
          <a:xfrm>
            <a:off x="9891693" y="735350"/>
            <a:ext cx="672224" cy="672224"/>
          </a:xfrm>
          <a:prstGeom prst="rect">
            <a:avLst/>
          </a:prstGeom>
        </p:spPr>
      </p:pic>
      <p:sp>
        <p:nvSpPr>
          <p:cNvPr id="150" name="TextBox 149"/>
          <p:cNvSpPr txBox="1"/>
          <p:nvPr/>
        </p:nvSpPr>
        <p:spPr>
          <a:xfrm>
            <a:off x="7100767" y="1455258"/>
            <a:ext cx="50156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Timer</a:t>
            </a:r>
          </a:p>
        </p:txBody>
      </p:sp>
      <p:sp>
        <p:nvSpPr>
          <p:cNvPr id="151" name="TextBox 150"/>
          <p:cNvSpPr txBox="1"/>
          <p:nvPr/>
        </p:nvSpPr>
        <p:spPr>
          <a:xfrm>
            <a:off x="8239121" y="1484299"/>
            <a:ext cx="108978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Data processing</a:t>
            </a:r>
          </a:p>
        </p:txBody>
      </p:sp>
      <p:sp>
        <p:nvSpPr>
          <p:cNvPr id="152" name="TextBox 151"/>
          <p:cNvSpPr txBox="1"/>
          <p:nvPr/>
        </p:nvSpPr>
        <p:spPr>
          <a:xfrm>
            <a:off x="6521257" y="2923057"/>
            <a:ext cx="621773" cy="50594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Blob</a:t>
            </a:r>
            <a:br>
              <a:rPr lang="en-US" sz="980" dirty="0">
                <a:latin typeface="Segoe UI"/>
              </a:rPr>
            </a:br>
            <a:r>
              <a:rPr lang="en-US" sz="980" dirty="0">
                <a:latin typeface="Segoe UI"/>
              </a:rPr>
              <a:t>Storage</a:t>
            </a:r>
          </a:p>
        </p:txBody>
      </p:sp>
      <p:sp>
        <p:nvSpPr>
          <p:cNvPr id="153" name="TextBox 152"/>
          <p:cNvSpPr txBox="1"/>
          <p:nvPr/>
        </p:nvSpPr>
        <p:spPr>
          <a:xfrm>
            <a:off x="7196985" y="2925779"/>
            <a:ext cx="610554"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Queues</a:t>
            </a:r>
          </a:p>
        </p:txBody>
      </p:sp>
      <p:sp>
        <p:nvSpPr>
          <p:cNvPr id="154" name="TextBox 153"/>
          <p:cNvSpPr txBox="1"/>
          <p:nvPr/>
        </p:nvSpPr>
        <p:spPr>
          <a:xfrm>
            <a:off x="8584916" y="2928501"/>
            <a:ext cx="70992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OneDrive</a:t>
            </a:r>
          </a:p>
        </p:txBody>
      </p:sp>
      <p:sp>
        <p:nvSpPr>
          <p:cNvPr id="155" name="TextBox 154"/>
          <p:cNvSpPr txBox="1"/>
          <p:nvPr/>
        </p:nvSpPr>
        <p:spPr>
          <a:xfrm>
            <a:off x="9447223" y="2928501"/>
            <a:ext cx="676267"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Dropbox</a:t>
            </a:r>
          </a:p>
        </p:txBody>
      </p:sp>
      <p:sp>
        <p:nvSpPr>
          <p:cNvPr id="156" name="TextBox 155"/>
          <p:cNvSpPr txBox="1"/>
          <p:nvPr/>
        </p:nvSpPr>
        <p:spPr>
          <a:xfrm>
            <a:off x="10369232" y="2936232"/>
            <a:ext cx="38936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Box</a:t>
            </a:r>
          </a:p>
        </p:txBody>
      </p:sp>
      <p:sp>
        <p:nvSpPr>
          <p:cNvPr id="157" name="TextBox 156"/>
          <p:cNvSpPr txBox="1"/>
          <p:nvPr/>
        </p:nvSpPr>
        <p:spPr>
          <a:xfrm>
            <a:off x="7711671" y="2925779"/>
            <a:ext cx="815709"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Service Bus</a:t>
            </a:r>
          </a:p>
        </p:txBody>
      </p:sp>
      <p:sp>
        <p:nvSpPr>
          <p:cNvPr id="158" name="TextBox 157"/>
          <p:cNvSpPr txBox="1"/>
          <p:nvPr/>
        </p:nvSpPr>
        <p:spPr>
          <a:xfrm>
            <a:off x="11038087" y="2925779"/>
            <a:ext cx="592923"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Google</a:t>
            </a:r>
            <a:br>
              <a:rPr lang="en-US" sz="980" dirty="0">
                <a:latin typeface="Segoe UI"/>
              </a:rPr>
            </a:br>
            <a:r>
              <a:rPr lang="en-US" sz="980" dirty="0">
                <a:latin typeface="Segoe UI"/>
              </a:rPr>
              <a:t>Drive</a:t>
            </a:r>
          </a:p>
        </p:txBody>
      </p:sp>
      <p:pic>
        <p:nvPicPr>
          <p:cNvPr id="159" name="Picture 158"/>
          <p:cNvPicPr>
            <a:picLocks noChangeAspect="1"/>
          </p:cNvPicPr>
          <p:nvPr/>
        </p:nvPicPr>
        <p:blipFill>
          <a:blip r:embed="rId10">
            <a:biLevel thresh="25000"/>
          </a:blip>
          <a:stretch>
            <a:fillRect/>
          </a:stretch>
        </p:blipFill>
        <p:spPr>
          <a:xfrm>
            <a:off x="6608068" y="2380003"/>
            <a:ext cx="448152" cy="448149"/>
          </a:xfrm>
          <a:prstGeom prst="rect">
            <a:avLst/>
          </a:prstGeom>
        </p:spPr>
      </p:pic>
      <p:pic>
        <p:nvPicPr>
          <p:cNvPr id="160" name="Picture 159"/>
          <p:cNvPicPr>
            <a:picLocks noChangeAspect="1"/>
          </p:cNvPicPr>
          <p:nvPr/>
        </p:nvPicPr>
        <p:blipFill>
          <a:blip r:embed="rId11">
            <a:biLevel thresh="25000"/>
          </a:blip>
          <a:stretch>
            <a:fillRect/>
          </a:stretch>
        </p:blipFill>
        <p:spPr>
          <a:xfrm>
            <a:off x="10270127" y="2437809"/>
            <a:ext cx="602689" cy="332539"/>
          </a:xfrm>
          <a:prstGeom prst="rect">
            <a:avLst/>
          </a:prstGeom>
        </p:spPr>
      </p:pic>
      <p:pic>
        <p:nvPicPr>
          <p:cNvPr id="11" name="Picture 10"/>
          <p:cNvPicPr>
            <a:picLocks noChangeAspect="1"/>
          </p:cNvPicPr>
          <p:nvPr/>
        </p:nvPicPr>
        <p:blipFill>
          <a:blip r:embed="rId12"/>
          <a:stretch>
            <a:fillRect/>
          </a:stretch>
        </p:blipFill>
        <p:spPr>
          <a:xfrm>
            <a:off x="8575861" y="2433355"/>
            <a:ext cx="717038" cy="341445"/>
          </a:xfrm>
          <a:prstGeom prst="rect">
            <a:avLst/>
          </a:prstGeom>
        </p:spPr>
      </p:pic>
      <p:sp>
        <p:nvSpPr>
          <p:cNvPr id="161" name="Freeform 12"/>
          <p:cNvSpPr>
            <a:spLocks noChangeAspect="1" noEditPoints="1"/>
          </p:cNvSpPr>
          <p:nvPr/>
        </p:nvSpPr>
        <p:spPr bwMode="auto">
          <a:xfrm>
            <a:off x="9530557" y="2380003"/>
            <a:ext cx="501911" cy="448149"/>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pic>
        <p:nvPicPr>
          <p:cNvPr id="12" name="Picture 11"/>
          <p:cNvPicPr>
            <a:picLocks noChangeAspect="1"/>
          </p:cNvPicPr>
          <p:nvPr/>
        </p:nvPicPr>
        <p:blipFill>
          <a:blip r:embed="rId13"/>
          <a:stretch>
            <a:fillRect/>
          </a:stretch>
        </p:blipFill>
        <p:spPr>
          <a:xfrm>
            <a:off x="11110472" y="2406850"/>
            <a:ext cx="448149" cy="394456"/>
          </a:xfrm>
          <a:prstGeom prst="rect">
            <a:avLst/>
          </a:prstGeom>
        </p:spPr>
      </p:pic>
      <p:pic>
        <p:nvPicPr>
          <p:cNvPr id="13" name="Picture 12"/>
          <p:cNvPicPr>
            <a:picLocks noChangeAspect="1"/>
          </p:cNvPicPr>
          <p:nvPr/>
        </p:nvPicPr>
        <p:blipFill>
          <a:blip r:embed="rId14"/>
          <a:stretch>
            <a:fillRect/>
          </a:stretch>
        </p:blipFill>
        <p:spPr>
          <a:xfrm>
            <a:off x="7293879" y="2402411"/>
            <a:ext cx="403333" cy="403333"/>
          </a:xfrm>
          <a:prstGeom prst="rect">
            <a:avLst/>
          </a:prstGeom>
        </p:spPr>
      </p:pic>
      <p:pic>
        <p:nvPicPr>
          <p:cNvPr id="162" name="Picture 161"/>
          <p:cNvPicPr>
            <a:picLocks noChangeAspect="1"/>
          </p:cNvPicPr>
          <p:nvPr/>
        </p:nvPicPr>
        <p:blipFill>
          <a:blip r:embed="rId14"/>
          <a:stretch>
            <a:fillRect/>
          </a:stretch>
        </p:blipFill>
        <p:spPr>
          <a:xfrm>
            <a:off x="7934870" y="2402411"/>
            <a:ext cx="403333" cy="403333"/>
          </a:xfrm>
          <a:prstGeom prst="rect">
            <a:avLst/>
          </a:prstGeom>
        </p:spPr>
      </p:pic>
      <p:sp>
        <p:nvSpPr>
          <p:cNvPr id="163" name="TextBox 162"/>
          <p:cNvSpPr txBox="1"/>
          <p:nvPr/>
        </p:nvSpPr>
        <p:spPr>
          <a:xfrm>
            <a:off x="6709202" y="4618620"/>
            <a:ext cx="926301"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Local</a:t>
            </a:r>
            <a:br>
              <a:rPr lang="en-US" sz="980" dirty="0">
                <a:latin typeface="Segoe UI"/>
              </a:rPr>
            </a:br>
            <a:r>
              <a:rPr lang="en-US" sz="980" dirty="0">
                <a:latin typeface="Segoe UI"/>
              </a:rPr>
              <a:t>development</a:t>
            </a:r>
          </a:p>
        </p:txBody>
      </p:sp>
      <p:sp>
        <p:nvSpPr>
          <p:cNvPr id="164" name="TextBox 163"/>
          <p:cNvSpPr txBox="1"/>
          <p:nvPr/>
        </p:nvSpPr>
        <p:spPr>
          <a:xfrm>
            <a:off x="8087548" y="4618620"/>
            <a:ext cx="769228"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Integrated</a:t>
            </a:r>
            <a:br>
              <a:rPr lang="en-US" sz="980" dirty="0">
                <a:latin typeface="Segoe UI"/>
              </a:rPr>
            </a:br>
            <a:r>
              <a:rPr lang="en-US" sz="980" dirty="0">
                <a:latin typeface="Segoe UI"/>
              </a:rPr>
              <a:t>DevOps</a:t>
            </a:r>
          </a:p>
        </p:txBody>
      </p:sp>
      <p:sp>
        <p:nvSpPr>
          <p:cNvPr id="165" name="TextBox 164"/>
          <p:cNvSpPr txBox="1"/>
          <p:nvPr/>
        </p:nvSpPr>
        <p:spPr>
          <a:xfrm>
            <a:off x="9370180" y="4618620"/>
            <a:ext cx="931108"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Package</a:t>
            </a:r>
            <a:br>
              <a:rPr lang="en-US" sz="980" dirty="0">
                <a:latin typeface="Segoe UI"/>
              </a:rPr>
            </a:br>
            <a:r>
              <a:rPr lang="en-US" sz="980" dirty="0">
                <a:latin typeface="Segoe UI"/>
              </a:rPr>
              <a:t>management</a:t>
            </a:r>
          </a:p>
        </p:txBody>
      </p:sp>
      <p:sp>
        <p:nvSpPr>
          <p:cNvPr id="166" name="TextBox 165"/>
          <p:cNvSpPr txBox="1"/>
          <p:nvPr/>
        </p:nvSpPr>
        <p:spPr>
          <a:xfrm>
            <a:off x="10726644" y="4618620"/>
            <a:ext cx="810900"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Function</a:t>
            </a:r>
            <a:br>
              <a:rPr lang="en-US" sz="980" dirty="0">
                <a:latin typeface="Segoe UI"/>
              </a:rPr>
            </a:br>
            <a:r>
              <a:rPr lang="en-US" sz="980" dirty="0">
                <a:latin typeface="Segoe UI"/>
              </a:rPr>
              <a:t>monitoring</a:t>
            </a:r>
          </a:p>
        </p:txBody>
      </p:sp>
      <p:sp>
        <p:nvSpPr>
          <p:cNvPr id="167" name="Freeform 23"/>
          <p:cNvSpPr>
            <a:spLocks noChangeAspect="1" noEditPoints="1"/>
          </p:cNvSpPr>
          <p:nvPr/>
        </p:nvSpPr>
        <p:spPr bwMode="auto">
          <a:xfrm>
            <a:off x="6958872" y="4186196"/>
            <a:ext cx="537778" cy="393866"/>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68" name="Freeform 12"/>
          <p:cNvSpPr>
            <a:spLocks noChangeAspect="1" noEditPoints="1"/>
          </p:cNvSpPr>
          <p:nvPr/>
        </p:nvSpPr>
        <p:spPr bwMode="auto">
          <a:xfrm>
            <a:off x="8275435" y="4049955"/>
            <a:ext cx="499907" cy="537778"/>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69" name="Freeform 137"/>
          <p:cNvSpPr>
            <a:spLocks noChangeAspect="1" noEditPoints="1"/>
          </p:cNvSpPr>
          <p:nvPr/>
        </p:nvSpPr>
        <p:spPr bwMode="auto">
          <a:xfrm>
            <a:off x="9657464" y="4021794"/>
            <a:ext cx="405936" cy="537778"/>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nvGrpSpPr>
          <p:cNvPr id="170" name="Group 169"/>
          <p:cNvGrpSpPr>
            <a:grpSpLocks noChangeAspect="1"/>
          </p:cNvGrpSpPr>
          <p:nvPr/>
        </p:nvGrpSpPr>
        <p:grpSpPr>
          <a:xfrm>
            <a:off x="10814876" y="4045432"/>
            <a:ext cx="591192" cy="537778"/>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sp>
        <p:nvSpPr>
          <p:cNvPr id="182" name="TextBox 181"/>
          <p:cNvSpPr txBox="1"/>
          <p:nvPr/>
        </p:nvSpPr>
        <p:spPr>
          <a:xfrm>
            <a:off x="6706432" y="6115172"/>
            <a:ext cx="33647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a:t>
            </a:r>
          </a:p>
        </p:txBody>
      </p:sp>
      <p:sp>
        <p:nvSpPr>
          <p:cNvPr id="183" name="TextBox 182"/>
          <p:cNvSpPr txBox="1"/>
          <p:nvPr/>
        </p:nvSpPr>
        <p:spPr>
          <a:xfrm>
            <a:off x="9428949" y="6122904"/>
            <a:ext cx="80288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PowerShell</a:t>
            </a:r>
          </a:p>
        </p:txBody>
      </p:sp>
      <p:sp>
        <p:nvSpPr>
          <p:cNvPr id="184" name="TextBox 183"/>
          <p:cNvSpPr txBox="1"/>
          <p:nvPr/>
        </p:nvSpPr>
        <p:spPr>
          <a:xfrm>
            <a:off x="11040143" y="6122904"/>
            <a:ext cx="49515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Batch</a:t>
            </a:r>
          </a:p>
        </p:txBody>
      </p:sp>
      <p:sp>
        <p:nvSpPr>
          <p:cNvPr id="185" name="TextBox 184"/>
          <p:cNvSpPr txBox="1"/>
          <p:nvPr/>
        </p:nvSpPr>
        <p:spPr>
          <a:xfrm>
            <a:off x="7933605" y="6115172"/>
            <a:ext cx="741982"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JavaScript</a:t>
            </a:r>
          </a:p>
        </p:txBody>
      </p:sp>
      <p:sp>
        <p:nvSpPr>
          <p:cNvPr id="186" name="TextBox 185"/>
          <p:cNvSpPr txBox="1"/>
          <p:nvPr/>
        </p:nvSpPr>
        <p:spPr>
          <a:xfrm>
            <a:off x="8836400" y="6122904"/>
            <a:ext cx="416618"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PHP</a:t>
            </a:r>
          </a:p>
        </p:txBody>
      </p:sp>
      <p:sp>
        <p:nvSpPr>
          <p:cNvPr id="187" name="TextBox 186"/>
          <p:cNvSpPr txBox="1"/>
          <p:nvPr/>
        </p:nvSpPr>
        <p:spPr>
          <a:xfrm>
            <a:off x="7436363" y="6122904"/>
            <a:ext cx="318847"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a:t>
            </a:r>
          </a:p>
        </p:txBody>
      </p:sp>
      <p:sp>
        <p:nvSpPr>
          <p:cNvPr id="188" name="TextBox 187"/>
          <p:cNvSpPr txBox="1"/>
          <p:nvPr/>
        </p:nvSpPr>
        <p:spPr>
          <a:xfrm>
            <a:off x="10363350" y="6122904"/>
            <a:ext cx="44707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Bash</a:t>
            </a:r>
          </a:p>
        </p:txBody>
      </p:sp>
      <p:pic>
        <p:nvPicPr>
          <p:cNvPr id="20" name="Picture 19"/>
          <p:cNvPicPr>
            <a:picLocks noChangeAspect="1"/>
          </p:cNvPicPr>
          <p:nvPr/>
        </p:nvPicPr>
        <p:blipFill>
          <a:blip r:embed="rId15"/>
          <a:stretch>
            <a:fillRect/>
          </a:stretch>
        </p:blipFill>
        <p:spPr>
          <a:xfrm>
            <a:off x="6682348" y="5667488"/>
            <a:ext cx="384641" cy="268889"/>
          </a:xfrm>
          <a:prstGeom prst="rect">
            <a:avLst/>
          </a:prstGeom>
        </p:spPr>
      </p:pic>
      <p:pic>
        <p:nvPicPr>
          <p:cNvPr id="22" name="Picture 21"/>
          <p:cNvPicPr>
            <a:picLocks noChangeAspect="1"/>
          </p:cNvPicPr>
          <p:nvPr/>
        </p:nvPicPr>
        <p:blipFill>
          <a:blip r:embed="rId16"/>
          <a:stretch>
            <a:fillRect/>
          </a:stretch>
        </p:blipFill>
        <p:spPr>
          <a:xfrm>
            <a:off x="7359709" y="5577857"/>
            <a:ext cx="472157" cy="448149"/>
          </a:xfrm>
          <a:prstGeom prst="rect">
            <a:avLst/>
          </a:prstGeom>
        </p:spPr>
      </p:pic>
      <p:pic>
        <p:nvPicPr>
          <p:cNvPr id="23" name="Picture 22"/>
          <p:cNvPicPr>
            <a:picLocks noChangeAspect="1"/>
          </p:cNvPicPr>
          <p:nvPr/>
        </p:nvPicPr>
        <p:blipFill>
          <a:blip r:embed="rId17"/>
          <a:stretch>
            <a:fillRect/>
          </a:stretch>
        </p:blipFill>
        <p:spPr>
          <a:xfrm>
            <a:off x="8124583" y="5622672"/>
            <a:ext cx="358519" cy="358519"/>
          </a:xfrm>
          <a:prstGeom prst="rect">
            <a:avLst/>
          </a:prstGeom>
        </p:spPr>
      </p:pic>
      <p:pic>
        <p:nvPicPr>
          <p:cNvPr id="24" name="Picture 23"/>
          <p:cNvPicPr>
            <a:picLocks noChangeAspect="1"/>
          </p:cNvPicPr>
          <p:nvPr/>
        </p:nvPicPr>
        <p:blipFill>
          <a:blip r:embed="rId18"/>
          <a:stretch>
            <a:fillRect/>
          </a:stretch>
        </p:blipFill>
        <p:spPr>
          <a:xfrm>
            <a:off x="8775819" y="5665787"/>
            <a:ext cx="537778" cy="272292"/>
          </a:xfrm>
          <a:prstGeom prst="rect">
            <a:avLst/>
          </a:prstGeom>
        </p:spPr>
      </p:pic>
      <p:pic>
        <p:nvPicPr>
          <p:cNvPr id="25" name="Picture 24"/>
          <p:cNvPicPr>
            <a:picLocks noChangeAspect="1"/>
          </p:cNvPicPr>
          <p:nvPr/>
        </p:nvPicPr>
        <p:blipFill>
          <a:blip r:embed="rId19"/>
          <a:stretch>
            <a:fillRect/>
          </a:stretch>
        </p:blipFill>
        <p:spPr>
          <a:xfrm>
            <a:off x="9606316" y="5632465"/>
            <a:ext cx="448149" cy="338936"/>
          </a:xfrm>
          <a:prstGeom prst="rect">
            <a:avLst/>
          </a:prstGeom>
        </p:spPr>
      </p:pic>
      <p:pic>
        <p:nvPicPr>
          <p:cNvPr id="26" name="Picture 25"/>
          <p:cNvPicPr>
            <a:picLocks noChangeAspect="1"/>
          </p:cNvPicPr>
          <p:nvPr/>
        </p:nvPicPr>
        <p:blipFill>
          <a:blip r:embed="rId20"/>
          <a:stretch>
            <a:fillRect/>
          </a:stretch>
        </p:blipFill>
        <p:spPr>
          <a:xfrm>
            <a:off x="10347183" y="5609902"/>
            <a:ext cx="448149" cy="384060"/>
          </a:xfrm>
          <a:prstGeom prst="rect">
            <a:avLst/>
          </a:prstGeom>
        </p:spPr>
      </p:pic>
      <p:sp>
        <p:nvSpPr>
          <p:cNvPr id="189" name="Freeform 114"/>
          <p:cNvSpPr>
            <a:spLocks noChangeAspect="1" noEditPoints="1"/>
          </p:cNvSpPr>
          <p:nvPr/>
        </p:nvSpPr>
        <p:spPr bwMode="auto">
          <a:xfrm>
            <a:off x="11088047" y="5610536"/>
            <a:ext cx="390574" cy="382794"/>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Tree>
    <p:extLst>
      <p:ext uri="{BB962C8B-B14F-4D97-AF65-F5344CB8AC3E}">
        <p14:creationId xmlns:p14="http://schemas.microsoft.com/office/powerpoint/2010/main" val="38012554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4" dirty="0">
                <a:solidFill>
                  <a:schemeClr val="tx1"/>
                </a:solidFill>
              </a:rPr>
              <a:t>Across Multiple Service Offerings</a:t>
            </a:r>
            <a:br>
              <a:rPr lang="en-US" sz="4704" dirty="0">
                <a:solidFill>
                  <a:schemeClr val="tx1"/>
                </a:solidFill>
              </a:rPr>
            </a:br>
            <a:br>
              <a:rPr lang="en-US" sz="4704" dirty="0">
                <a:solidFill>
                  <a:schemeClr val="tx1"/>
                </a:solidFill>
              </a:rPr>
            </a:br>
            <a:endParaRPr lang="en-US" sz="4704" dirty="0">
              <a:solidFill>
                <a:schemeClr val="tx1"/>
              </a:solidFill>
            </a:endParaRPr>
          </a:p>
        </p:txBody>
      </p:sp>
      <p:sp>
        <p:nvSpPr>
          <p:cNvPr id="30" name="TextBox 29"/>
          <p:cNvSpPr txBox="1"/>
          <p:nvPr/>
        </p:nvSpPr>
        <p:spPr>
          <a:xfrm>
            <a:off x="179661" y="1636168"/>
            <a:ext cx="2888401" cy="4804156"/>
          </a:xfrm>
          <a:prstGeom prst="rect">
            <a:avLst/>
          </a:prstGeom>
          <a:solidFill>
            <a:srgbClr val="50505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Multitenant</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Free, Basic, Standard, Premium</a:t>
            </a:r>
          </a:p>
        </p:txBody>
      </p:sp>
      <p:sp>
        <p:nvSpPr>
          <p:cNvPr id="32" name="TextBox 31"/>
          <p:cNvSpPr txBox="1"/>
          <p:nvPr/>
        </p:nvSpPr>
        <p:spPr>
          <a:xfrm>
            <a:off x="3099488" y="1636168"/>
            <a:ext cx="2888401" cy="4804156"/>
          </a:xfrm>
          <a:prstGeom prst="rect">
            <a:avLst/>
          </a:prstGeom>
          <a:solidFill>
            <a:srgbClr val="00000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Isolated</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p:txBody>
      </p:sp>
      <p:sp>
        <p:nvSpPr>
          <p:cNvPr id="36" name="TextBox 35"/>
          <p:cNvSpPr txBox="1"/>
          <p:nvPr/>
        </p:nvSpPr>
        <p:spPr>
          <a:xfrm>
            <a:off x="6019314" y="1636168"/>
            <a:ext cx="2888401" cy="4804156"/>
          </a:xfrm>
          <a:prstGeom prst="rect">
            <a:avLst/>
          </a:prstGeom>
          <a:solidFill>
            <a:srgbClr val="50505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On Premise</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Azure Stack</a:t>
            </a:r>
          </a:p>
        </p:txBody>
      </p:sp>
      <p:sp>
        <p:nvSpPr>
          <p:cNvPr id="9" name="TextBox 8"/>
          <p:cNvSpPr txBox="1"/>
          <p:nvPr/>
        </p:nvSpPr>
        <p:spPr>
          <a:xfrm>
            <a:off x="8959534" y="1636168"/>
            <a:ext cx="2888401" cy="4804156"/>
          </a:xfrm>
          <a:prstGeom prst="rect">
            <a:avLst/>
          </a:prstGeom>
          <a:solidFill>
            <a:srgbClr val="00000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On Demand</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Azure Functions on App Service</a:t>
            </a:r>
          </a:p>
        </p:txBody>
      </p:sp>
      <p:sp>
        <p:nvSpPr>
          <p:cNvPr id="6" name="TextBox 5"/>
          <p:cNvSpPr txBox="1"/>
          <p:nvPr/>
        </p:nvSpPr>
        <p:spPr>
          <a:xfrm>
            <a:off x="172374"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Get your API, Mobile App or Web App created in seconds in the cloud. We provide the infrastructure, you provide your application code.</a:t>
            </a:r>
          </a:p>
        </p:txBody>
      </p:sp>
      <p:sp>
        <p:nvSpPr>
          <p:cNvPr id="14" name="TextBox 13"/>
          <p:cNvSpPr txBox="1"/>
          <p:nvPr/>
        </p:nvSpPr>
        <p:spPr>
          <a:xfrm>
            <a:off x="3112595" y="5046629"/>
            <a:ext cx="2875293" cy="1505614"/>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Your own dedicated cloud environment with network isolation for apps, higher scale, and the ability to connect securely to local vNets. </a:t>
            </a:r>
          </a:p>
          <a:p>
            <a:pPr defTabSz="914367">
              <a:lnSpc>
                <a:spcPct val="90000"/>
              </a:lnSpc>
              <a:spcAft>
                <a:spcPts val="588"/>
              </a:spcAft>
            </a:pPr>
            <a:endParaRPr lang="en-US" sz="1372" dirty="0">
              <a:solidFill>
                <a:srgbClr val="FFFFFF"/>
              </a:solidFill>
              <a:latin typeface="Segoe UI Semilight"/>
            </a:endParaRPr>
          </a:p>
        </p:txBody>
      </p:sp>
      <p:sp>
        <p:nvSpPr>
          <p:cNvPr id="15" name="TextBox 14"/>
          <p:cNvSpPr txBox="1"/>
          <p:nvPr/>
        </p:nvSpPr>
        <p:spPr>
          <a:xfrm>
            <a:off x="6025867"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Leverage cloud innovations </a:t>
            </a:r>
            <a:br>
              <a:rPr lang="en-US" sz="1372" dirty="0">
                <a:solidFill>
                  <a:srgbClr val="FFFFFF"/>
                </a:solidFill>
                <a:latin typeface="Segoe UI Semilight"/>
              </a:rPr>
            </a:br>
            <a:r>
              <a:rPr lang="en-US" sz="1372" dirty="0">
                <a:solidFill>
                  <a:srgbClr val="FFFFFF"/>
                </a:solidFill>
                <a:latin typeface="Segoe UI Semilight"/>
              </a:rPr>
              <a:t>in on-premises infrastructure.  </a:t>
            </a:r>
            <a:br>
              <a:rPr lang="en-US" sz="1372" dirty="0">
                <a:solidFill>
                  <a:srgbClr val="FFFFFF"/>
                </a:solidFill>
                <a:latin typeface="Segoe UI Semilight"/>
              </a:rPr>
            </a:br>
            <a:r>
              <a:rPr lang="en-US" sz="1372" dirty="0">
                <a:solidFill>
                  <a:srgbClr val="FFFFFF"/>
                </a:solidFill>
                <a:latin typeface="Segoe UI Semilight"/>
              </a:rPr>
              <a:t>App Service on Azure Stack </a:t>
            </a:r>
            <a:br>
              <a:rPr lang="en-US" sz="1372" dirty="0">
                <a:solidFill>
                  <a:srgbClr val="FFFFFF"/>
                </a:solidFill>
                <a:latin typeface="Segoe UI Semilight"/>
              </a:rPr>
            </a:br>
            <a:r>
              <a:rPr lang="en-US" sz="1372" dirty="0">
                <a:solidFill>
                  <a:srgbClr val="FFFFFF"/>
                </a:solidFill>
                <a:latin typeface="Segoe UI Semilight"/>
              </a:rPr>
              <a:t>brings the power of Azure App Service to your own data centers</a:t>
            </a:r>
          </a:p>
        </p:txBody>
      </p:sp>
      <p:sp>
        <p:nvSpPr>
          <p:cNvPr id="16" name="TextBox 15"/>
          <p:cNvSpPr txBox="1"/>
          <p:nvPr/>
        </p:nvSpPr>
        <p:spPr>
          <a:xfrm>
            <a:off x="8966087"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Run your Azure Functions on a App Service plan. All the advantages of Functions with the SLA and ‘always on’ features of an App Service plan. </a:t>
            </a:r>
          </a:p>
        </p:txBody>
      </p:sp>
      <p:pic>
        <p:nvPicPr>
          <p:cNvPr id="17" name="Picture 16"/>
          <p:cNvPicPr>
            <a:picLocks noChangeAspect="1"/>
          </p:cNvPicPr>
          <p:nvPr/>
        </p:nvPicPr>
        <p:blipFill>
          <a:blip r:embed="rId3"/>
          <a:stretch>
            <a:fillRect/>
          </a:stretch>
        </p:blipFill>
        <p:spPr>
          <a:xfrm>
            <a:off x="627869" y="2622227"/>
            <a:ext cx="1911690" cy="1911690"/>
          </a:xfrm>
          <a:prstGeom prst="rect">
            <a:avLst/>
          </a:prstGeom>
        </p:spPr>
      </p:pic>
      <p:pic>
        <p:nvPicPr>
          <p:cNvPr id="18" name="Picture 17"/>
          <p:cNvPicPr>
            <a:picLocks noChangeAspect="1"/>
          </p:cNvPicPr>
          <p:nvPr/>
        </p:nvPicPr>
        <p:blipFill>
          <a:blip r:embed="rId4"/>
          <a:stretch>
            <a:fillRect/>
          </a:stretch>
        </p:blipFill>
        <p:spPr>
          <a:xfrm>
            <a:off x="3594396" y="2622226"/>
            <a:ext cx="1911690" cy="1911690"/>
          </a:xfrm>
          <a:prstGeom prst="rect">
            <a:avLst/>
          </a:prstGeom>
        </p:spPr>
      </p:pic>
      <p:pic>
        <p:nvPicPr>
          <p:cNvPr id="19" name="Picture 18"/>
          <p:cNvPicPr>
            <a:picLocks noChangeAspect="1"/>
          </p:cNvPicPr>
          <p:nvPr/>
        </p:nvPicPr>
        <p:blipFill>
          <a:blip r:embed="rId4"/>
          <a:stretch>
            <a:fillRect/>
          </a:stretch>
        </p:blipFill>
        <p:spPr>
          <a:xfrm>
            <a:off x="6508731" y="2638596"/>
            <a:ext cx="1911690" cy="1911690"/>
          </a:xfrm>
          <a:prstGeom prst="rect">
            <a:avLst/>
          </a:prstGeom>
        </p:spPr>
      </p:pic>
      <p:grpSp>
        <p:nvGrpSpPr>
          <p:cNvPr id="378" name="Group 4"/>
          <p:cNvGrpSpPr>
            <a:grpSpLocks noChangeAspect="1"/>
          </p:cNvGrpSpPr>
          <p:nvPr/>
        </p:nvGrpSpPr>
        <p:grpSpPr bwMode="auto">
          <a:xfrm>
            <a:off x="9367481" y="2834809"/>
            <a:ext cx="2072503" cy="1594139"/>
            <a:chOff x="3668" y="1993"/>
            <a:chExt cx="498" cy="420"/>
          </a:xfrm>
          <a:solidFill>
            <a:schemeClr val="bg2"/>
          </a:solidFill>
        </p:grpSpPr>
        <p:sp>
          <p:nvSpPr>
            <p:cNvPr id="379"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sp>
          <p:nvSpPr>
            <p:cNvPr id="380"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sp>
          <p:nvSpPr>
            <p:cNvPr id="381"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grpSp>
      <p:grpSp>
        <p:nvGrpSpPr>
          <p:cNvPr id="376" name="Group 375"/>
          <p:cNvGrpSpPr/>
          <p:nvPr/>
        </p:nvGrpSpPr>
        <p:grpSpPr>
          <a:xfrm>
            <a:off x="7615408" y="3787566"/>
            <a:ext cx="1080196" cy="904740"/>
            <a:chOff x="4619625" y="3367088"/>
            <a:chExt cx="665163" cy="425450"/>
          </a:xfrm>
        </p:grpSpPr>
        <p:sp>
          <p:nvSpPr>
            <p:cNvPr id="377"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2"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3"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4"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5"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6"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7"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8"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9"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0"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1"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2"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3"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4"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5"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6"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7"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8"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9"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0"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nvGrpSpPr>
            <p:cNvPr id="401" name="Group 607"/>
            <p:cNvGrpSpPr>
              <a:grpSpLocks/>
            </p:cNvGrpSpPr>
            <p:nvPr/>
          </p:nvGrpSpPr>
          <p:grpSpPr bwMode="auto">
            <a:xfrm>
              <a:off x="4619625" y="3367088"/>
              <a:ext cx="434975" cy="425450"/>
              <a:chOff x="2949" y="1886"/>
              <a:chExt cx="274" cy="268"/>
            </a:xfrm>
          </p:grpSpPr>
          <p:sp>
            <p:nvSpPr>
              <p:cNvPr id="53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8"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4"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sp>
          <p:nvSpPr>
            <p:cNvPr id="402"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3"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4"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5"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6"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7"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8"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9"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0"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1"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2"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3"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4"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5"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6"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7"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8"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9"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0"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1"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2"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3"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4"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5"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6"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7"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8"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9"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0"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1"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2"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3"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4"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5"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6"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7"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8"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9"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0"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1"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2"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3"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4"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5"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6"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7"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8"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9"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0"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1"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2"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3"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4"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5"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6"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7"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8"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9"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0"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1"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2"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3"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4"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5"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6"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7"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8"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9"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0"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1"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2"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3"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4"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5"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6"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7"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8"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9"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0"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1"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2"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3"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4"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5"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6"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7"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8"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9"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0"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1"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2"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3"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4"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5"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6"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7"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8"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9"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0"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1"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2"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3"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4"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5"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6"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7"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8"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9"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0"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1"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2"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3"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4"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5"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6"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7"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8"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9"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0"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1"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2"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3"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4"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5"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6"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7"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8"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9"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spTree>
    <p:extLst>
      <p:ext uri="{BB962C8B-B14F-4D97-AF65-F5344CB8AC3E}">
        <p14:creationId xmlns:p14="http://schemas.microsoft.com/office/powerpoint/2010/main" val="113740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Azure_2015">
  <a:themeElements>
    <a:clrScheme name="Custom 3">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B0F0"/>
      </a:hlink>
      <a:folHlink>
        <a:srgbClr val="00BCF2"/>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AZR303.potx" id="{D79C6151-AB8B-42B0-B51E-B8831CDE0B4E}" vid="{EBF47BCF-8F42-4F91-A2CA-4CD9D7CDDFC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546</Words>
  <Application>Microsoft Office PowerPoint</Application>
  <PresentationFormat>Widescreen</PresentationFormat>
  <Paragraphs>164</Paragraphs>
  <Slides>9</Slides>
  <Notes>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vt:i4>
      </vt:variant>
    </vt:vector>
  </HeadingPairs>
  <TitlesOfParts>
    <vt:vector size="25" baseType="lpstr">
      <vt:lpstr>ＭＳ Ｐゴシック</vt:lpstr>
      <vt:lpstr>ＭＳ Ｐゴシック</vt:lpstr>
      <vt:lpstr>Arial</vt:lpstr>
      <vt:lpstr>Calibri</vt:lpstr>
      <vt:lpstr>Consolas</vt:lpstr>
      <vt:lpstr>Segoe Light</vt:lpstr>
      <vt:lpstr>Segoe UI</vt:lpstr>
      <vt:lpstr>Segoe UI Black</vt:lpstr>
      <vt:lpstr>Segoe UI Light</vt:lpstr>
      <vt:lpstr>Segoe UI Semilight</vt:lpstr>
      <vt:lpstr>Wingdings</vt:lpstr>
      <vt:lpstr>1_Azure Event</vt:lpstr>
      <vt:lpstr>2_Azure Event</vt:lpstr>
      <vt:lpstr>5-30711_TR22_BO_CT_Template</vt:lpstr>
      <vt:lpstr>1_Azure_2015</vt:lpstr>
      <vt:lpstr>5-50091_TR24_BO_CT_Template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Across Multiple Service Offerings  </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Mathieu Benoit</cp:lastModifiedBy>
  <cp:revision>12</cp:revision>
  <dcterms:created xsi:type="dcterms:W3CDTF">2017-04-09T20:59:37Z</dcterms:created>
  <dcterms:modified xsi:type="dcterms:W3CDTF">2017-11-08T19:59:28Z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mabenoit@microsoft.com</vt:lpwstr>
  </property>
  <property fmtid="{D5CDD505-2E9C-101B-9397-08002B2CF9AE}" pid="5" name="MSIP_Label_f42aa342-8706-4288-bd11-ebb85995028c_SetDate">
    <vt:lpwstr>2017-11-08T19:55:02.8724979Z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